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0" r:id="rId3"/>
    <p:sldId id="361" r:id="rId4"/>
    <p:sldId id="264" r:id="rId5"/>
    <p:sldId id="502" r:id="rId6"/>
    <p:sldId id="364" r:id="rId7"/>
    <p:sldId id="377" r:id="rId8"/>
    <p:sldId id="283" r:id="rId9"/>
    <p:sldId id="381" r:id="rId10"/>
    <p:sldId id="2194" r:id="rId11"/>
    <p:sldId id="2196" r:id="rId12"/>
    <p:sldId id="2195" r:id="rId13"/>
    <p:sldId id="259" r:id="rId14"/>
    <p:sldId id="2197" r:id="rId15"/>
    <p:sldId id="2200" r:id="rId16"/>
    <p:sldId id="2199" r:id="rId17"/>
    <p:sldId id="2198" r:id="rId18"/>
    <p:sldId id="280" r:id="rId19"/>
  </p:sldIdLst>
  <p:sldSz cx="9144000" cy="5143500" type="screen16x9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CCECFF"/>
    <a:srgbClr val="00336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50"/>
    <p:restoredTop sz="93717" autoAdjust="0"/>
  </p:normalViewPr>
  <p:slideViewPr>
    <p:cSldViewPr>
      <p:cViewPr varScale="1">
        <p:scale>
          <a:sx n="84" d="100"/>
          <a:sy n="84" d="100"/>
        </p:scale>
        <p:origin x="924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4896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4471B93-363B-4C0C-99B8-633698DF0172}" type="datetimeFigureOut">
              <a:rPr lang="de-DE" smtClean="0"/>
              <a:t>06.05.2023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E4C1C53-7A86-4AE0-AA54-F35B30244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19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1A14BD0-FD3A-48F0-B306-7A02B61621F5}" type="datetimeFigureOut">
              <a:rPr lang="de-DE" smtClean="0"/>
              <a:t>06.05.2023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6692446-9C7D-4992-86BF-07CD82317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73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7325" y="1387475"/>
            <a:ext cx="6667500" cy="3751263"/>
          </a:xfrm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90752" fontAlgn="base">
              <a:spcBef>
                <a:spcPct val="0"/>
              </a:spcBef>
              <a:spcAft>
                <a:spcPct val="0"/>
              </a:spcAft>
              <a:defRPr/>
            </a:pPr>
            <a:fld id="{AAE1195A-3742-4C77-9EE6-3174DB3C0B86}" type="slidenum">
              <a:rPr lang="de-DE">
                <a:solidFill>
                  <a:srgbClr val="000000"/>
                </a:solidFill>
                <a:latin typeface="Arial" charset="0"/>
              </a:rPr>
              <a:pPr defTabSz="990752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8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92446-9C7D-4992-86BF-07CD8231702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8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92446-9C7D-4992-86BF-07CD8231702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87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92446-9C7D-4992-86BF-07CD8231702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36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43608" y="1044000"/>
            <a:ext cx="7020424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600"/>
              </a:lnSpc>
              <a:defRPr sz="3500" b="1" kern="1200" spc="0" baseline="0"/>
            </a:lvl1pPr>
          </a:lstStyle>
          <a:p>
            <a:r>
              <a:rPr lang="de-DE" dirty="0"/>
              <a:t>Hier steht der Titel</a:t>
            </a:r>
            <a:br>
              <a:rPr lang="de-DE" dirty="0"/>
            </a:br>
            <a:r>
              <a:rPr lang="de-DE" dirty="0"/>
              <a:t>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44000" y="2211710"/>
            <a:ext cx="7020424" cy="1314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 Vorname Nachname</a:t>
            </a:r>
            <a:br>
              <a:rPr lang="de-DE" dirty="0"/>
            </a:br>
            <a:r>
              <a:rPr lang="de-DE" dirty="0"/>
              <a:t>Bundesinstitut für Berufsbildung</a:t>
            </a:r>
          </a:p>
          <a:p>
            <a:endParaRPr lang="de-DE" dirty="0"/>
          </a:p>
          <a:p>
            <a:r>
              <a:rPr lang="de-DE" dirty="0"/>
              <a:t>Veranstaltungsort, 00. Monat 2019</a:t>
            </a:r>
          </a:p>
        </p:txBody>
      </p:sp>
      <p:sp>
        <p:nvSpPr>
          <p:cNvPr id="10" name="Gleichschenkliges Dreieck 9"/>
          <p:cNvSpPr/>
          <p:nvPr userDrawn="1"/>
        </p:nvSpPr>
        <p:spPr>
          <a:xfrm rot="5400000">
            <a:off x="314527" y="1068583"/>
            <a:ext cx="378042" cy="360040"/>
          </a:xfrm>
          <a:prstGeom prst="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4283968" y="4948014"/>
            <a:ext cx="9361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b="0" i="0" baseline="0" dirty="0">
                <a:solidFill>
                  <a:schemeClr val="bg1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2544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627534"/>
            <a:ext cx="7776864" cy="3240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1500" b="1"/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113997"/>
            <a:ext cx="7776864" cy="2969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000"/>
              </a:spcBef>
              <a:buFontTx/>
              <a:buNone/>
              <a:defRPr sz="1500">
                <a:latin typeface="+mn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56176" y="339502"/>
            <a:ext cx="2304256" cy="23598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Thema/Rubrik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0" y="4698000"/>
            <a:ext cx="9144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C14127-311B-C440-BC04-9BCFC6BB0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79650"/>
            <a:ext cx="1425600" cy="475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1EDCB3-03F5-A445-A149-C6E41743F9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6286"/>
            <a:ext cx="396000" cy="39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6821056-1F42-B144-9FCE-881A963F1105}"/>
              </a:ext>
            </a:extLst>
          </p:cNvPr>
          <p:cNvSpPr txBox="1"/>
          <p:nvPr userDrawn="1"/>
        </p:nvSpPr>
        <p:spPr>
          <a:xfrm>
            <a:off x="4211960" y="4934286"/>
            <a:ext cx="9361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b="0" i="0" baseline="0" dirty="0">
                <a:solidFill>
                  <a:schemeClr val="tx1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293427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627534"/>
            <a:ext cx="7776864" cy="3240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1500" b="1"/>
            </a:lvl1pPr>
          </a:lstStyle>
          <a:p>
            <a:r>
              <a:rPr lang="de-DE" dirty="0"/>
              <a:t>Schlussfolie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113997"/>
            <a:ext cx="7776864" cy="2969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000"/>
              </a:spcBef>
              <a:buFontTx/>
              <a:buNone/>
              <a:defRPr sz="1500">
                <a:latin typeface="+mn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56176" y="339502"/>
            <a:ext cx="2304256" cy="23598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Thema/Rubrik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D450CC-B8BD-874E-8105-631FEEABF261}"/>
              </a:ext>
            </a:extLst>
          </p:cNvPr>
          <p:cNvSpPr txBox="1"/>
          <p:nvPr userDrawn="1"/>
        </p:nvSpPr>
        <p:spPr>
          <a:xfrm>
            <a:off x="4283968" y="4948014"/>
            <a:ext cx="9361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b="0" i="0" baseline="0" dirty="0">
                <a:solidFill>
                  <a:schemeClr val="bg1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247504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01" y="334803"/>
            <a:ext cx="1872208" cy="10387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675"/>
            </a:lvl1pPr>
          </a:lstStyle>
          <a:p>
            <a:pPr lvl="0"/>
            <a:r>
              <a:rPr lang="de-DE" dirty="0"/>
              <a:t>Thema/Rubrik</a:t>
            </a:r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0" y="4698000"/>
            <a:ext cx="9144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8BC1B44-62DC-7245-9A0E-3A779CFD2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04" y="4704960"/>
            <a:ext cx="172597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C7AE4-F488-B44B-A2AA-7407703CB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990"/>
            <a:ext cx="540000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9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627534"/>
            <a:ext cx="7776864" cy="3240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1500" b="1"/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113998"/>
            <a:ext cx="7776864" cy="2969921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spcBef>
                <a:spcPts val="2000"/>
              </a:spcBef>
              <a:buFont typeface="Arial" panose="020B0604020202020204" pitchFamily="34" charset="0"/>
              <a:buChar char="•"/>
              <a:defRPr sz="1500">
                <a:latin typeface="+mn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56177" y="339503"/>
            <a:ext cx="2304256" cy="23598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/>
              <a:t>Thema/Rubrik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0" y="4698000"/>
            <a:ext cx="9144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C14127-311B-C440-BC04-9BCFC6BB0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79650"/>
            <a:ext cx="1425600" cy="475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1EDCB3-03F5-A445-A149-C6E41743F9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6286"/>
            <a:ext cx="396000" cy="39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6821056-1F42-B144-9FCE-881A963F1105}"/>
              </a:ext>
            </a:extLst>
          </p:cNvPr>
          <p:cNvSpPr txBox="1"/>
          <p:nvPr userDrawn="1"/>
        </p:nvSpPr>
        <p:spPr>
          <a:xfrm>
            <a:off x="4211961" y="4934287"/>
            <a:ext cx="9361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b="0" i="0" baseline="0" dirty="0">
                <a:solidFill>
                  <a:schemeClr val="tx1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253057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55575" y="4587974"/>
            <a:ext cx="8388985" cy="0"/>
          </a:xfrm>
          <a:custGeom>
            <a:avLst/>
            <a:gdLst/>
            <a:ahLst/>
            <a:cxnLst/>
            <a:rect l="l" t="t" r="r" b="b"/>
            <a:pathLst>
              <a:path w="8388985">
                <a:moveTo>
                  <a:pt x="0" y="0"/>
                </a:moveTo>
                <a:lnTo>
                  <a:pt x="8388424" y="1"/>
                </a:lnTo>
              </a:path>
            </a:pathLst>
          </a:custGeom>
          <a:ln w="4233">
            <a:solidFill>
              <a:srgbClr val="0563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737" y="4742482"/>
            <a:ext cx="974159" cy="2098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509" y="4753492"/>
            <a:ext cx="755531" cy="1945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4429" y="4723097"/>
            <a:ext cx="80749" cy="22491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8791" y="4784826"/>
            <a:ext cx="132666" cy="16318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3532" y="4722415"/>
            <a:ext cx="132665" cy="2256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7764" y="4784826"/>
            <a:ext cx="132666" cy="16313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700302" y="4784882"/>
            <a:ext cx="293370" cy="163195"/>
          </a:xfrm>
          <a:custGeom>
            <a:avLst/>
            <a:gdLst/>
            <a:ahLst/>
            <a:cxnLst/>
            <a:rect l="l" t="t" r="r" b="b"/>
            <a:pathLst>
              <a:path w="293370" h="163195">
                <a:moveTo>
                  <a:pt x="282901" y="113"/>
                </a:moveTo>
                <a:lnTo>
                  <a:pt x="274229" y="113"/>
                </a:lnTo>
                <a:lnTo>
                  <a:pt x="270907" y="1534"/>
                </a:lnTo>
                <a:lnTo>
                  <a:pt x="266178" y="6309"/>
                </a:lnTo>
                <a:lnTo>
                  <a:pt x="264882" y="8639"/>
                </a:lnTo>
                <a:lnTo>
                  <a:pt x="264262" y="11197"/>
                </a:lnTo>
                <a:lnTo>
                  <a:pt x="255952" y="6306"/>
                </a:lnTo>
                <a:lnTo>
                  <a:pt x="247067" y="2806"/>
                </a:lnTo>
                <a:lnTo>
                  <a:pt x="237600" y="702"/>
                </a:lnTo>
                <a:lnTo>
                  <a:pt x="226423" y="0"/>
                </a:lnTo>
                <a:lnTo>
                  <a:pt x="208461" y="2004"/>
                </a:lnTo>
                <a:lnTo>
                  <a:pt x="193002" y="7552"/>
                </a:lnTo>
                <a:lnTo>
                  <a:pt x="178768" y="17736"/>
                </a:lnTo>
                <a:lnTo>
                  <a:pt x="164481" y="33649"/>
                </a:lnTo>
                <a:lnTo>
                  <a:pt x="106820" y="108451"/>
                </a:lnTo>
                <a:lnTo>
                  <a:pt x="100015" y="116391"/>
                </a:lnTo>
                <a:lnTo>
                  <a:pt x="65770" y="133347"/>
                </a:lnTo>
                <a:lnTo>
                  <a:pt x="58536" y="132677"/>
                </a:lnTo>
                <a:lnTo>
                  <a:pt x="30227" y="104109"/>
                </a:lnTo>
                <a:lnTo>
                  <a:pt x="29563" y="96515"/>
                </a:lnTo>
                <a:lnTo>
                  <a:pt x="70275" y="96515"/>
                </a:lnTo>
                <a:lnTo>
                  <a:pt x="73822" y="95037"/>
                </a:lnTo>
                <a:lnTo>
                  <a:pt x="79566" y="89296"/>
                </a:lnTo>
                <a:lnTo>
                  <a:pt x="81031" y="85772"/>
                </a:lnTo>
                <a:lnTo>
                  <a:pt x="81031" y="77530"/>
                </a:lnTo>
                <a:lnTo>
                  <a:pt x="79622" y="74006"/>
                </a:lnTo>
                <a:lnTo>
                  <a:pt x="73822" y="68208"/>
                </a:lnTo>
                <a:lnTo>
                  <a:pt x="70275" y="66673"/>
                </a:lnTo>
                <a:lnTo>
                  <a:pt x="29563" y="66673"/>
                </a:lnTo>
                <a:lnTo>
                  <a:pt x="30227" y="59031"/>
                </a:lnTo>
                <a:lnTo>
                  <a:pt x="58528" y="30511"/>
                </a:lnTo>
                <a:lnTo>
                  <a:pt x="66897" y="29841"/>
                </a:lnTo>
                <a:lnTo>
                  <a:pt x="71120" y="30125"/>
                </a:lnTo>
                <a:lnTo>
                  <a:pt x="107383" y="54737"/>
                </a:lnTo>
                <a:lnTo>
                  <a:pt x="111019" y="57400"/>
                </a:lnTo>
                <a:lnTo>
                  <a:pt x="112816" y="18863"/>
                </a:lnTo>
                <a:lnTo>
                  <a:pt x="66897" y="0"/>
                </a:lnTo>
                <a:lnTo>
                  <a:pt x="52667" y="1214"/>
                </a:lnTo>
                <a:lnTo>
                  <a:pt x="10832" y="29660"/>
                </a:lnTo>
                <a:lnTo>
                  <a:pt x="0" y="66332"/>
                </a:lnTo>
                <a:lnTo>
                  <a:pt x="0" y="96799"/>
                </a:lnTo>
                <a:lnTo>
                  <a:pt x="10832" y="133472"/>
                </a:lnTo>
                <a:lnTo>
                  <a:pt x="40529" y="158272"/>
                </a:lnTo>
                <a:lnTo>
                  <a:pt x="66897" y="163132"/>
                </a:lnTo>
                <a:lnTo>
                  <a:pt x="84858" y="161127"/>
                </a:lnTo>
                <a:lnTo>
                  <a:pt x="100316" y="155579"/>
                </a:lnTo>
                <a:lnTo>
                  <a:pt x="114550" y="145395"/>
                </a:lnTo>
                <a:lnTo>
                  <a:pt x="128837" y="129482"/>
                </a:lnTo>
                <a:lnTo>
                  <a:pt x="186499" y="54680"/>
                </a:lnTo>
                <a:lnTo>
                  <a:pt x="193303" y="46740"/>
                </a:lnTo>
                <a:lnTo>
                  <a:pt x="227548" y="29784"/>
                </a:lnTo>
                <a:lnTo>
                  <a:pt x="234783" y="30454"/>
                </a:lnTo>
                <a:lnTo>
                  <a:pt x="263091" y="58998"/>
                </a:lnTo>
                <a:lnTo>
                  <a:pt x="263756" y="66275"/>
                </a:lnTo>
                <a:lnTo>
                  <a:pt x="263756" y="96742"/>
                </a:lnTo>
                <a:lnTo>
                  <a:pt x="241478" y="130612"/>
                </a:lnTo>
                <a:lnTo>
                  <a:pt x="226423" y="133290"/>
                </a:lnTo>
                <a:lnTo>
                  <a:pt x="222199" y="133006"/>
                </a:lnTo>
                <a:lnTo>
                  <a:pt x="185935" y="108394"/>
                </a:lnTo>
                <a:lnTo>
                  <a:pt x="182299" y="105731"/>
                </a:lnTo>
                <a:lnTo>
                  <a:pt x="177116" y="104011"/>
                </a:lnTo>
                <a:lnTo>
                  <a:pt x="171120" y="104454"/>
                </a:lnTo>
                <a:lnTo>
                  <a:pt x="165045" y="108281"/>
                </a:lnTo>
                <a:lnTo>
                  <a:pt x="159863" y="113510"/>
                </a:lnTo>
                <a:lnTo>
                  <a:pt x="158907" y="123343"/>
                </a:lnTo>
                <a:lnTo>
                  <a:pt x="165045" y="129482"/>
                </a:lnTo>
                <a:lnTo>
                  <a:pt x="180503" y="144268"/>
                </a:lnTo>
                <a:lnTo>
                  <a:pt x="194403" y="154577"/>
                </a:lnTo>
                <a:lnTo>
                  <a:pt x="208969" y="160752"/>
                </a:lnTo>
                <a:lnTo>
                  <a:pt x="226423" y="163132"/>
                </a:lnTo>
                <a:lnTo>
                  <a:pt x="237577" y="162428"/>
                </a:lnTo>
                <a:lnTo>
                  <a:pt x="247046" y="160318"/>
                </a:lnTo>
                <a:lnTo>
                  <a:pt x="255945" y="156801"/>
                </a:lnTo>
                <a:lnTo>
                  <a:pt x="264262" y="151877"/>
                </a:lnTo>
                <a:lnTo>
                  <a:pt x="264882" y="154435"/>
                </a:lnTo>
                <a:lnTo>
                  <a:pt x="266178" y="156766"/>
                </a:lnTo>
                <a:lnTo>
                  <a:pt x="270963" y="161597"/>
                </a:lnTo>
                <a:lnTo>
                  <a:pt x="274342" y="163018"/>
                </a:lnTo>
                <a:lnTo>
                  <a:pt x="282789" y="163018"/>
                </a:lnTo>
                <a:lnTo>
                  <a:pt x="286167" y="161597"/>
                </a:lnTo>
                <a:lnTo>
                  <a:pt x="291854" y="155856"/>
                </a:lnTo>
                <a:lnTo>
                  <a:pt x="293375" y="152275"/>
                </a:lnTo>
                <a:lnTo>
                  <a:pt x="293375" y="10742"/>
                </a:lnTo>
                <a:lnTo>
                  <a:pt x="291910" y="7218"/>
                </a:lnTo>
                <a:lnTo>
                  <a:pt x="288926" y="4263"/>
                </a:lnTo>
                <a:lnTo>
                  <a:pt x="286223" y="1534"/>
                </a:lnTo>
                <a:lnTo>
                  <a:pt x="282901" y="113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6135" y="781212"/>
            <a:ext cx="3347864" cy="2339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563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4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4539600"/>
            <a:ext cx="9144000" cy="162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4688838"/>
            <a:ext cx="9144000" cy="459772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F88FE5C-6164-0C4D-83BD-94F813EED7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6286"/>
            <a:ext cx="396000" cy="39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A25AE1-A982-C84A-A9BE-FC773F4A92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88838"/>
            <a:ext cx="14256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131590"/>
            <a:ext cx="7848872" cy="1383734"/>
          </a:xfrm>
        </p:spPr>
        <p:txBody>
          <a:bodyPr/>
          <a:lstStyle/>
          <a:p>
            <a:pPr algn="ctr">
              <a:lnSpc>
                <a:spcPts val="2500"/>
              </a:lnSpc>
            </a:pPr>
            <a:br>
              <a:rPr lang="de-DE" sz="1400" dirty="0">
                <a:solidFill>
                  <a:srgbClr val="0070C0"/>
                </a:solidFill>
                <a:latin typeface="+mn-lt"/>
              </a:rPr>
            </a:br>
            <a:r>
              <a:rPr lang="de-DE" sz="1800" dirty="0" err="1">
                <a:solidFill>
                  <a:srgbClr val="0070C0"/>
                </a:solidFill>
                <a:latin typeface="+mn-lt"/>
              </a:rPr>
              <a:t>eQualification</a:t>
            </a:r>
            <a:r>
              <a:rPr lang="de-DE" sz="1800" dirty="0">
                <a:solidFill>
                  <a:srgbClr val="0070C0"/>
                </a:solidFill>
                <a:latin typeface="+mn-lt"/>
              </a:rPr>
              <a:t>, Köln/Bonn, 09. Mai 2023</a:t>
            </a:r>
            <a:br>
              <a:rPr lang="de-DE" sz="1800" dirty="0">
                <a:solidFill>
                  <a:srgbClr val="0070C0"/>
                </a:solidFill>
                <a:latin typeface="+mn-lt"/>
              </a:rPr>
            </a:br>
            <a:br>
              <a:rPr lang="de-DE" sz="1400" dirty="0">
                <a:solidFill>
                  <a:srgbClr val="0070C0"/>
                </a:solidFill>
                <a:latin typeface="+mn-lt"/>
              </a:rPr>
            </a:br>
            <a:r>
              <a:rPr lang="de-DE" sz="1600" dirty="0">
                <a:solidFill>
                  <a:srgbClr val="0070C0"/>
                </a:solidFill>
              </a:rPr>
              <a:t>Informieren, austauschen und vernetzen – das Portal für Ausbildungs- und Prüfungspersonal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 </a:t>
            </a:r>
            <a:br>
              <a:rPr lang="de-DE" sz="1400" dirty="0">
                <a:solidFill>
                  <a:srgbClr val="0070C0"/>
                </a:solidFill>
                <a:latin typeface="+mn-lt"/>
              </a:rPr>
            </a:br>
            <a:br>
              <a:rPr lang="de-DE" sz="1400" dirty="0">
                <a:solidFill>
                  <a:srgbClr val="0070C0"/>
                </a:solidFill>
                <a:latin typeface="+mn-lt"/>
              </a:rPr>
            </a:br>
            <a:r>
              <a:rPr lang="de-DE" sz="1200" dirty="0"/>
              <a:t>Michael Härtel</a:t>
            </a:r>
            <a:br>
              <a:rPr lang="de-DE" sz="1800" dirty="0"/>
            </a:br>
            <a:br>
              <a:rPr lang="de-DE" sz="1800" u="sng" dirty="0"/>
            </a:br>
            <a:br>
              <a:rPr lang="de-DE" sz="1800" u="sng" dirty="0"/>
            </a:br>
            <a:br>
              <a:rPr lang="de-DE" dirty="0"/>
            </a:br>
            <a:br>
              <a:rPr lang="de-DE" dirty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7983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58887-344B-490A-89BE-E67A7813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924" y="180928"/>
            <a:ext cx="7658247" cy="615553"/>
          </a:xfrm>
        </p:spPr>
        <p:txBody>
          <a:bodyPr/>
          <a:lstStyle/>
          <a:p>
            <a:r>
              <a:rPr lang="de-DE" sz="1800" b="1" dirty="0">
                <a:solidFill>
                  <a:srgbClr val="0070C0"/>
                </a:solidFill>
              </a:rPr>
              <a:t>Informations- &amp; Wissensmanagement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0C0FAC7C-A331-4531-8C24-020E6A9E4AD0}"/>
              </a:ext>
            </a:extLst>
          </p:cNvPr>
          <p:cNvSpPr txBox="1">
            <a:spLocks/>
          </p:cNvSpPr>
          <p:nvPr/>
        </p:nvSpPr>
        <p:spPr>
          <a:xfrm>
            <a:off x="600038" y="925322"/>
            <a:ext cx="7943923" cy="1661993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/>
              <a:t>Gemeinsame Planung und Durchführung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/>
              <a:t>Regionalkonferenzen für das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/>
              <a:t>neue Berufsbild „Gestalter/-innen für immersive Medien“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/>
              <a:t>mit u.a. DIHK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A05138-3612-46E9-ABBF-31911AD2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2844997"/>
            <a:ext cx="1981200" cy="14859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5BFE2F-B582-4C00-A77E-97D6C151A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45" y="2844997"/>
            <a:ext cx="2229480" cy="1485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E71648-E401-4ADD-BC86-CC3E45F54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4997"/>
            <a:ext cx="2229479" cy="1485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115B28-F254-4D45-8B06-DE437498C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25" y="812603"/>
            <a:ext cx="2466013" cy="13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F196D-35CF-4797-BC84-06E0EA02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232648"/>
            <a:ext cx="7658247" cy="615553"/>
          </a:xfrm>
        </p:spPr>
        <p:txBody>
          <a:bodyPr/>
          <a:lstStyle/>
          <a:p>
            <a:r>
              <a:rPr lang="de-DE" sz="1800" b="1" kern="1200" dirty="0">
                <a:solidFill>
                  <a:srgbClr val="0070C0"/>
                </a:solidFill>
              </a:rPr>
              <a:t>Kommunikation &amp; Vernetzung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525FD2-4414-4E59-883F-19A977DE48D0}"/>
              </a:ext>
            </a:extLst>
          </p:cNvPr>
          <p:cNvSpPr txBox="1"/>
          <p:nvPr/>
        </p:nvSpPr>
        <p:spPr>
          <a:xfrm>
            <a:off x="609600" y="109442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Pilot-Community Bäckerhandwerk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717CDE-03FC-4494-919B-F7C82C6EC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71750"/>
            <a:ext cx="2356201" cy="15712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E86524-1B03-4726-95E0-D285FF1A4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6" y="2571750"/>
            <a:ext cx="2357531" cy="15712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85959C2-50B4-4631-8E4F-CD461C00D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83" y="2571750"/>
            <a:ext cx="2505601" cy="15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B205-68B2-4BA7-B700-E7453374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0833"/>
            <a:ext cx="7658247" cy="615553"/>
          </a:xfrm>
        </p:spPr>
        <p:txBody>
          <a:bodyPr/>
          <a:lstStyle/>
          <a:p>
            <a:r>
              <a:rPr lang="de-DE" sz="1800" b="1" kern="1200" dirty="0">
                <a:solidFill>
                  <a:srgbClr val="0070C0"/>
                </a:solidFill>
              </a:rPr>
              <a:t>Ausbildungspraxis weiterentwickeln - Lernwelt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EF315C38-565C-4C0F-A3D3-AB280F911FC6}"/>
              </a:ext>
            </a:extLst>
          </p:cNvPr>
          <p:cNvSpPr txBox="1">
            <a:spLocks/>
          </p:cNvSpPr>
          <p:nvPr/>
        </p:nvSpPr>
        <p:spPr>
          <a:xfrm>
            <a:off x="1310102" y="1059582"/>
            <a:ext cx="7943924" cy="1107996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dirty="0"/>
              <a:t>Entwicklung einer Planspiel- Reihe für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/>
              <a:t>die Standardberufsbildpositionen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/>
              <a:t>mit u.a. Vertreter/-innen IG-Metall, Uniper &amp; Evonik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C6B0D5-AFF4-4DFE-8A43-BBF93A04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02" y="2571750"/>
            <a:ext cx="2740588" cy="17906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F53CC2-C5D0-4530-9139-37916E24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12" y="2571750"/>
            <a:ext cx="2438400" cy="17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gonal liegende Ecken des Rechtecks schneiden 19"/>
          <p:cNvSpPr/>
          <p:nvPr/>
        </p:nvSpPr>
        <p:spPr>
          <a:xfrm>
            <a:off x="257121" y="1059582"/>
            <a:ext cx="8606838" cy="1728192"/>
          </a:xfrm>
          <a:prstGeom prst="snip2DiagRect">
            <a:avLst/>
          </a:prstGeom>
          <a:solidFill>
            <a:srgbClr val="0B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2051720" cy="127001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32" y="248837"/>
            <a:ext cx="2672927" cy="41084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39" y="226705"/>
            <a:ext cx="848839" cy="436047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021585" y="1246277"/>
            <a:ext cx="5493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Die Transferkampagne "Digitale Medien im Ausbildungsalltag" 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stellt innovative, digitale Konzepte für die berufliche Aus- und Weiterbildung vor. Sowohl in Präsenz- als auch in Online-Workshops können sich Teilnehmende über erprobte Tools und Anwendungen informieren und diese selbst ausprobieren. 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3" y="1218786"/>
            <a:ext cx="2072995" cy="139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iagonal liegende Ecken des Rechtecks schneiden 17"/>
          <p:cNvSpPr/>
          <p:nvPr/>
        </p:nvSpPr>
        <p:spPr>
          <a:xfrm flipH="1">
            <a:off x="283325" y="2989744"/>
            <a:ext cx="8580633" cy="1440160"/>
          </a:xfrm>
          <a:prstGeom prst="snip2DiagRect">
            <a:avLst/>
          </a:prstGeom>
          <a:solidFill>
            <a:srgbClr val="28A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24615" y="39584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Digitale Lehr- /Lernwerkzeuge 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aus BMBF-Fördermaßnahmen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39638" y="402752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>
                <a:solidFill>
                  <a:schemeClr val="bg1"/>
                </a:solidFill>
              </a:rPr>
              <a:t>Implementierung innovativer Konzepte in den Ausbildungsalltag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3783454" y="4018420"/>
            <a:ext cx="1656184" cy="360040"/>
          </a:xfrm>
          <a:prstGeom prst="rightArrow">
            <a:avLst>
              <a:gd name="adj1" fmla="val 60693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7" y="2999762"/>
            <a:ext cx="1664741" cy="102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54" y="2989744"/>
            <a:ext cx="1645380" cy="998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06" y="2989744"/>
            <a:ext cx="1664741" cy="1094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4064975" y="404709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Roadshow</a:t>
            </a:r>
          </a:p>
        </p:txBody>
      </p:sp>
    </p:spTree>
    <p:extLst>
      <p:ext uri="{BB962C8B-B14F-4D97-AF65-F5344CB8AC3E}">
        <p14:creationId xmlns:p14="http://schemas.microsoft.com/office/powerpoint/2010/main" val="208308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45E8AD-2085-469D-866C-4252AE6B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2" y="123478"/>
            <a:ext cx="3384376" cy="46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7070C45-FB0B-4E3A-B492-6599E9A6DF7B}"/>
              </a:ext>
            </a:extLst>
          </p:cNvPr>
          <p:cNvSpPr txBox="1">
            <a:spLocks/>
          </p:cNvSpPr>
          <p:nvPr/>
        </p:nvSpPr>
        <p:spPr>
          <a:xfrm>
            <a:off x="742876" y="437984"/>
            <a:ext cx="7658247" cy="3077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rgbClr val="0070C0"/>
                </a:solidFill>
              </a:rPr>
              <a:t>Weitere Schritte zur Implementierung… zum Transfer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CCB5438-E231-4E95-B552-93176686B24F}"/>
              </a:ext>
            </a:extLst>
          </p:cNvPr>
          <p:cNvSpPr txBox="1">
            <a:spLocks/>
          </p:cNvSpPr>
          <p:nvPr/>
        </p:nvSpPr>
        <p:spPr>
          <a:xfrm>
            <a:off x="320951" y="1169415"/>
            <a:ext cx="7456330" cy="268512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ysClr val="windowText" lastClr="000000"/>
                </a:solidFill>
              </a:rPr>
              <a:t>Roadshows in Altenburg/16. Mai 23, Nürnberg/28. Juni 23, Rostock/06. September 23, Bonn/17. Oktober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 err="1">
                <a:solidFill>
                  <a:sysClr val="windowText" lastClr="000000"/>
                </a:solidFill>
              </a:rPr>
              <a:t>Learntec</a:t>
            </a:r>
            <a:r>
              <a:rPr lang="de-DE" kern="0" dirty="0">
                <a:solidFill>
                  <a:sysClr val="windowText" lastClr="000000"/>
                </a:solidFill>
              </a:rPr>
              <a:t> 2023, 23. – 25. Mai 2023, Karlsruhe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ysClr val="windowText" lastClr="000000"/>
                </a:solidFill>
              </a:rPr>
              <a:t>Wissenschaftstagung am 13. Juni 2023 in Bonn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ysClr val="windowText" lastClr="000000"/>
                </a:solidFill>
              </a:rPr>
              <a:t>Go-Live Event des Portals am 20. November 2023 in Mannheim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ysClr val="windowText" lastClr="000000"/>
                </a:solidFill>
              </a:rPr>
              <a:t>(</a:t>
            </a:r>
            <a:r>
              <a:rPr lang="de-DE" kern="0" dirty="0" err="1">
                <a:solidFill>
                  <a:sysClr val="windowText" lastClr="000000"/>
                </a:solidFill>
              </a:rPr>
              <a:t>leando</a:t>
            </a:r>
            <a:r>
              <a:rPr lang="de-DE" kern="0" dirty="0">
                <a:solidFill>
                  <a:sysClr val="windowText" lastClr="000000"/>
                </a:solidFill>
              </a:rPr>
              <a:t>-Roadshow in Dresden, Dezember 2023)</a:t>
            </a:r>
            <a:endParaRPr lang="de-DE" dirty="0"/>
          </a:p>
          <a:p>
            <a:pPr algn="just"/>
            <a:endParaRPr lang="de-DE" sz="1400" b="1" kern="0" dirty="0">
              <a:solidFill>
                <a:srgbClr val="95C11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CAC1DD-1D27-478C-A6D4-5E6C3EB3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3374">
            <a:off x="6561993" y="1706833"/>
            <a:ext cx="837716" cy="16606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E1CA0F-6874-4DCD-88ED-A22549B0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3528">
            <a:off x="7563265" y="1728759"/>
            <a:ext cx="973421" cy="1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28E594-37EB-4A44-90D5-6E8C370CD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0" y="1075582"/>
            <a:ext cx="3570631" cy="320450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57DDC7-163D-477C-844B-DF32EFD8B256}"/>
              </a:ext>
            </a:extLst>
          </p:cNvPr>
          <p:cNvSpPr txBox="1"/>
          <p:nvPr/>
        </p:nvSpPr>
        <p:spPr>
          <a:xfrm>
            <a:off x="4844702" y="4289209"/>
            <a:ext cx="3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Weitere Informationen (inkl. Programm &amp; Anmeldeoption): </a:t>
            </a:r>
            <a:r>
              <a:rPr lang="de-DE" sz="1500" b="1" dirty="0"/>
              <a:t>www.foraus.de/wissenschaftstagung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40D027-4C68-43FC-ACFD-AE1E4A8391ED}"/>
              </a:ext>
            </a:extLst>
          </p:cNvPr>
          <p:cNvSpPr txBox="1"/>
          <p:nvPr/>
        </p:nvSpPr>
        <p:spPr>
          <a:xfrm>
            <a:off x="4844702" y="1075582"/>
            <a:ext cx="347435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13.06.2023 | 10:00 – 16:00 Uhr | Bonn</a:t>
            </a:r>
            <a:br>
              <a:rPr lang="de-DE" sz="1350" b="1" dirty="0"/>
            </a:br>
            <a:endParaRPr lang="de-DE" sz="1350" b="1" dirty="0"/>
          </a:p>
          <a:p>
            <a:pPr marL="214313" indent="-214313">
              <a:buBlip>
                <a:blip r:embed="rId3"/>
              </a:buBlip>
            </a:pPr>
            <a:r>
              <a:rPr lang="de-DE" sz="1350" i="1" dirty="0"/>
              <a:t>BIBB-Wissenschaftstagung in Kooperation </a:t>
            </a:r>
            <a:br>
              <a:rPr lang="de-DE" sz="1350" i="1" dirty="0"/>
            </a:br>
            <a:r>
              <a:rPr lang="de-DE" sz="1350" i="1" dirty="0"/>
              <a:t>mit dem Learning Lab der Universität Duisburg-Essen.</a:t>
            </a:r>
          </a:p>
          <a:p>
            <a:pPr marL="214313" indent="-214313">
              <a:buBlip>
                <a:blip r:embed="rId3"/>
              </a:buBlip>
            </a:pPr>
            <a:r>
              <a:rPr lang="de-DE" sz="1350" i="1" dirty="0"/>
              <a:t>Die Veranstaltung gibt Raum für den Austausch mit der Wissenschaftscommunity, um die mit der Portalentwicklung verbundenen Arbeiten zu reflektieren und Perspektiven für Forschung anzuregen.</a:t>
            </a:r>
          </a:p>
          <a:p>
            <a:pPr marL="214313" indent="-214313">
              <a:buBlip>
                <a:blip r:embed="rId3"/>
              </a:buBlip>
            </a:pPr>
            <a:r>
              <a:rPr lang="de-DE" sz="1350" i="1" dirty="0"/>
              <a:t>Die Tagung richtet sich u.a. an Wissenschaftler/-innen, Ausbildungs- und Prüfungsverantwortliche sowie an Personalentwickler/-innen.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66F521-984D-4C4C-ABF7-5E45DBBDFCB9}"/>
              </a:ext>
            </a:extLst>
          </p:cNvPr>
          <p:cNvSpPr txBox="1"/>
          <p:nvPr/>
        </p:nvSpPr>
        <p:spPr>
          <a:xfrm>
            <a:off x="741706" y="63127"/>
            <a:ext cx="7577346" cy="834271"/>
          </a:xfrm>
          <a:prstGeom prst="round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70C0"/>
                </a:solidFill>
              </a:rPr>
              <a:t>Wissenschaftstagung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 „Erfolgsfaktoren digitaler Services für das Informieren, Lernen und Vernetzen </a:t>
            </a:r>
            <a:br>
              <a:rPr lang="de-DE" sz="1350" b="1" dirty="0">
                <a:solidFill>
                  <a:schemeClr val="bg1"/>
                </a:solidFill>
              </a:rPr>
            </a:br>
            <a:r>
              <a:rPr lang="de-DE" sz="1350" b="1" dirty="0">
                <a:solidFill>
                  <a:schemeClr val="bg1"/>
                </a:solidFill>
              </a:rPr>
              <a:t>des Personals in der beruflichen Bildung – das BIBB-Portal für Ausbildungs- und Prüfungspersonal“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B5DD94-60D1-4DD5-96E8-015D79465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29" y="3528037"/>
            <a:ext cx="1347373" cy="1347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54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E623B8-C924-4EF3-8B8E-EC3F90651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9" y="1075582"/>
            <a:ext cx="3570630" cy="320450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3D3ACCD-3833-4887-B733-C5E87E86B443}"/>
              </a:ext>
            </a:extLst>
          </p:cNvPr>
          <p:cNvSpPr txBox="1"/>
          <p:nvPr/>
        </p:nvSpPr>
        <p:spPr>
          <a:xfrm>
            <a:off x="4844701" y="1075583"/>
            <a:ext cx="347435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20.11.2023 | 11:00 – 18:00 Uhr | Mannheim</a:t>
            </a:r>
            <a:br>
              <a:rPr lang="de-DE" sz="1350" b="1" dirty="0"/>
            </a:br>
            <a:endParaRPr lang="de-DE" sz="1350" b="1" dirty="0"/>
          </a:p>
          <a:p>
            <a:pPr marL="214313" indent="-214313">
              <a:buBlip>
                <a:blip r:embed="rId3">
                  <a:extLst/>
                </a:blip>
              </a:buBlip>
            </a:pPr>
            <a:r>
              <a:rPr lang="de-DE" sz="1350" i="1" dirty="0"/>
              <a:t>Gefördert vom BMBF entwickelt das BIBB ein neues Portal für Ausbildungs- und Prüfungspersonal, das eine in neuem Maße partizipativ gestaltete, empfehlungsbasiert ausgerichtete Informations-, Vernetzungs- und Lernwelt anbietet.</a:t>
            </a:r>
          </a:p>
          <a:p>
            <a:pPr marL="214313" indent="-214313">
              <a:buBlip>
                <a:blip r:embed="rId3">
                  <a:extLst/>
                </a:blip>
              </a:buBlip>
            </a:pPr>
            <a:r>
              <a:rPr lang="de-DE" sz="1350" i="1" dirty="0"/>
              <a:t>Teilnehmende des Go-live Events entdecken im Austausch mit dem Entwicklungsteam, welche Services sie zur Unterstützung Ihrer täglichen Ausbildungs- und Prüfungspraxis nutzen können.</a:t>
            </a:r>
          </a:p>
          <a:p>
            <a:pPr marL="214313" indent="-214313">
              <a:buBlip>
                <a:blip r:embed="rId3">
                  <a:extLst/>
                </a:blip>
              </a:buBlip>
            </a:pPr>
            <a:endParaRPr lang="de-DE" sz="1350" i="1" dirty="0"/>
          </a:p>
          <a:p>
            <a:pPr marL="214313" indent="-214313">
              <a:buBlip>
                <a:blip r:embed="rId3">
                  <a:extLst/>
                </a:blip>
              </a:buBlip>
            </a:pPr>
            <a:endParaRPr lang="de-DE" sz="1350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9BA043-5203-45A3-818C-21F8D3732401}"/>
              </a:ext>
            </a:extLst>
          </p:cNvPr>
          <p:cNvSpPr txBox="1"/>
          <p:nvPr/>
        </p:nvSpPr>
        <p:spPr>
          <a:xfrm>
            <a:off x="741707" y="382528"/>
            <a:ext cx="7577346" cy="332006"/>
          </a:xfrm>
          <a:prstGeom prst="round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chemeClr val="bg1"/>
                </a:solidFill>
              </a:rPr>
              <a:t>Go-live Event des BIBB-Portals für Ausbildungs- und Prüfungspersonal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B8E9F6-6A8B-4804-87D4-2B2ABDC53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29" y="3528037"/>
            <a:ext cx="1347373" cy="1347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F4A27D5-69FB-4631-8A0F-9A53A87A12C6}"/>
              </a:ext>
            </a:extLst>
          </p:cNvPr>
          <p:cNvSpPr txBox="1"/>
          <p:nvPr/>
        </p:nvSpPr>
        <p:spPr>
          <a:xfrm>
            <a:off x="4844702" y="4201723"/>
            <a:ext cx="3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Weitere Informationen (inkl. Registrierung für Mailingliste): </a:t>
            </a:r>
            <a:r>
              <a:rPr lang="de-DE" sz="1500" b="1" dirty="0"/>
              <a:t>www.foraus.de/portal</a:t>
            </a:r>
          </a:p>
        </p:txBody>
      </p:sp>
    </p:spTree>
    <p:extLst>
      <p:ext uri="{BB962C8B-B14F-4D97-AF65-F5344CB8AC3E}">
        <p14:creationId xmlns:p14="http://schemas.microsoft.com/office/powerpoint/2010/main" val="258199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6554" y="4672920"/>
              <a:ext cx="1001565" cy="2578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893" y="4672052"/>
              <a:ext cx="1269345" cy="272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5092" y="4570294"/>
              <a:ext cx="895380" cy="349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59541" y="4571350"/>
              <a:ext cx="125095" cy="348615"/>
            </a:xfrm>
            <a:custGeom>
              <a:avLst/>
              <a:gdLst/>
              <a:ahLst/>
              <a:cxnLst/>
              <a:rect l="l" t="t" r="r" b="b"/>
              <a:pathLst>
                <a:path w="125095" h="348614">
                  <a:moveTo>
                    <a:pt x="29203" y="0"/>
                  </a:moveTo>
                  <a:lnTo>
                    <a:pt x="16649" y="0"/>
                  </a:lnTo>
                  <a:lnTo>
                    <a:pt x="11245" y="2287"/>
                  </a:lnTo>
                  <a:lnTo>
                    <a:pt x="2179" y="11263"/>
                  </a:lnTo>
                  <a:lnTo>
                    <a:pt x="0" y="16719"/>
                  </a:lnTo>
                  <a:lnTo>
                    <a:pt x="0" y="245508"/>
                  </a:lnTo>
                  <a:lnTo>
                    <a:pt x="7453" y="284908"/>
                  </a:lnTo>
                  <a:lnTo>
                    <a:pt x="29813" y="318104"/>
                  </a:lnTo>
                  <a:lnTo>
                    <a:pt x="62775" y="340675"/>
                  </a:lnTo>
                  <a:lnTo>
                    <a:pt x="101818" y="348199"/>
                  </a:lnTo>
                  <a:lnTo>
                    <a:pt x="108357" y="348199"/>
                  </a:lnTo>
                  <a:lnTo>
                    <a:pt x="113675" y="345911"/>
                  </a:lnTo>
                  <a:lnTo>
                    <a:pt x="122740" y="336935"/>
                  </a:lnTo>
                  <a:lnTo>
                    <a:pt x="125007" y="331391"/>
                  </a:lnTo>
                  <a:lnTo>
                    <a:pt x="125007" y="318720"/>
                  </a:lnTo>
                  <a:lnTo>
                    <a:pt x="122740" y="313264"/>
                  </a:lnTo>
                  <a:lnTo>
                    <a:pt x="113761" y="304201"/>
                  </a:lnTo>
                  <a:lnTo>
                    <a:pt x="108357" y="302001"/>
                  </a:lnTo>
                  <a:lnTo>
                    <a:pt x="101993" y="302001"/>
                  </a:lnTo>
                  <a:lnTo>
                    <a:pt x="90607" y="300963"/>
                  </a:lnTo>
                  <a:lnTo>
                    <a:pt x="54997" y="276727"/>
                  </a:lnTo>
                  <a:lnTo>
                    <a:pt x="45765" y="245420"/>
                  </a:lnTo>
                  <a:lnTo>
                    <a:pt x="45765" y="16631"/>
                  </a:lnTo>
                  <a:lnTo>
                    <a:pt x="43586" y="11263"/>
                  </a:lnTo>
                  <a:lnTo>
                    <a:pt x="39141" y="6599"/>
                  </a:lnTo>
                  <a:lnTo>
                    <a:pt x="34607" y="2199"/>
                  </a:lnTo>
                  <a:lnTo>
                    <a:pt x="29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5537" y="4666913"/>
              <a:ext cx="205381" cy="2526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6137" y="771338"/>
              <a:ext cx="3347862" cy="23495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92481" y="4667001"/>
              <a:ext cx="454659" cy="252729"/>
            </a:xfrm>
            <a:custGeom>
              <a:avLst/>
              <a:gdLst/>
              <a:ahLst/>
              <a:cxnLst/>
              <a:rect l="l" t="t" r="r" b="b"/>
              <a:pathLst>
                <a:path w="454659" h="252729">
                  <a:moveTo>
                    <a:pt x="430552" y="0"/>
                  </a:moveTo>
                  <a:lnTo>
                    <a:pt x="409107" y="17335"/>
                  </a:lnTo>
                  <a:lnTo>
                    <a:pt x="396242" y="9763"/>
                  </a:lnTo>
                  <a:lnTo>
                    <a:pt x="382486" y="4344"/>
                  </a:lnTo>
                  <a:lnTo>
                    <a:pt x="367831" y="1087"/>
                  </a:lnTo>
                  <a:lnTo>
                    <a:pt x="350526" y="0"/>
                  </a:lnTo>
                  <a:lnTo>
                    <a:pt x="322720" y="3103"/>
                  </a:lnTo>
                  <a:lnTo>
                    <a:pt x="298788" y="11692"/>
                  </a:lnTo>
                  <a:lnTo>
                    <a:pt x="276752" y="27458"/>
                  </a:lnTo>
                  <a:lnTo>
                    <a:pt x="254635" y="52093"/>
                  </a:lnTo>
                  <a:lnTo>
                    <a:pt x="165369" y="167895"/>
                  </a:lnTo>
                  <a:lnTo>
                    <a:pt x="154835" y="180187"/>
                  </a:lnTo>
                  <a:lnTo>
                    <a:pt x="113325" y="205381"/>
                  </a:lnTo>
                  <a:lnTo>
                    <a:pt x="101819" y="206437"/>
                  </a:lnTo>
                  <a:lnTo>
                    <a:pt x="90620" y="205399"/>
                  </a:lnTo>
                  <a:lnTo>
                    <a:pt x="54997" y="181201"/>
                  </a:lnTo>
                  <a:lnTo>
                    <a:pt x="45766" y="149416"/>
                  </a:lnTo>
                  <a:lnTo>
                    <a:pt x="108793" y="149416"/>
                  </a:lnTo>
                  <a:lnTo>
                    <a:pt x="114286" y="147128"/>
                  </a:lnTo>
                  <a:lnTo>
                    <a:pt x="123177" y="138241"/>
                  </a:lnTo>
                  <a:lnTo>
                    <a:pt x="125444" y="132785"/>
                  </a:lnTo>
                  <a:lnTo>
                    <a:pt x="125444" y="120026"/>
                  </a:lnTo>
                  <a:lnTo>
                    <a:pt x="123264" y="114570"/>
                  </a:lnTo>
                  <a:lnTo>
                    <a:pt x="114286" y="105594"/>
                  </a:lnTo>
                  <a:lnTo>
                    <a:pt x="108793" y="103218"/>
                  </a:lnTo>
                  <a:lnTo>
                    <a:pt x="45766" y="103218"/>
                  </a:lnTo>
                  <a:lnTo>
                    <a:pt x="46795" y="91387"/>
                  </a:lnTo>
                  <a:lnTo>
                    <a:pt x="70767" y="55515"/>
                  </a:lnTo>
                  <a:lnTo>
                    <a:pt x="101819" y="46197"/>
                  </a:lnTo>
                  <a:lnTo>
                    <a:pt x="106787" y="46285"/>
                  </a:lnTo>
                  <a:lnTo>
                    <a:pt x="142268" y="61838"/>
                  </a:lnTo>
                  <a:lnTo>
                    <a:pt x="166241" y="84739"/>
                  </a:lnTo>
                  <a:lnTo>
                    <a:pt x="171870" y="88863"/>
                  </a:lnTo>
                  <a:lnTo>
                    <a:pt x="205153" y="69032"/>
                  </a:lnTo>
                  <a:lnTo>
                    <a:pt x="174652" y="29203"/>
                  </a:lnTo>
                  <a:lnTo>
                    <a:pt x="130583" y="3684"/>
                  </a:lnTo>
                  <a:lnTo>
                    <a:pt x="103563" y="0"/>
                  </a:lnTo>
                  <a:lnTo>
                    <a:pt x="101819" y="0"/>
                  </a:lnTo>
                  <a:lnTo>
                    <a:pt x="62776" y="7523"/>
                  </a:lnTo>
                  <a:lnTo>
                    <a:pt x="29813" y="30094"/>
                  </a:lnTo>
                  <a:lnTo>
                    <a:pt x="7453" y="63290"/>
                  </a:lnTo>
                  <a:lnTo>
                    <a:pt x="0" y="102691"/>
                  </a:lnTo>
                  <a:lnTo>
                    <a:pt x="0" y="149856"/>
                  </a:lnTo>
                  <a:lnTo>
                    <a:pt x="7453" y="189256"/>
                  </a:lnTo>
                  <a:lnTo>
                    <a:pt x="29813" y="222453"/>
                  </a:lnTo>
                  <a:lnTo>
                    <a:pt x="62743" y="245024"/>
                  </a:lnTo>
                  <a:lnTo>
                    <a:pt x="101819" y="252547"/>
                  </a:lnTo>
                  <a:lnTo>
                    <a:pt x="103563" y="252547"/>
                  </a:lnTo>
                  <a:lnTo>
                    <a:pt x="155300" y="240855"/>
                  </a:lnTo>
                  <a:lnTo>
                    <a:pt x="199454" y="200454"/>
                  </a:lnTo>
                  <a:lnTo>
                    <a:pt x="288720" y="84651"/>
                  </a:lnTo>
                  <a:lnTo>
                    <a:pt x="299255" y="72359"/>
                  </a:lnTo>
                  <a:lnTo>
                    <a:pt x="340763" y="47165"/>
                  </a:lnTo>
                  <a:lnTo>
                    <a:pt x="352270" y="46109"/>
                  </a:lnTo>
                  <a:lnTo>
                    <a:pt x="363469" y="47147"/>
                  </a:lnTo>
                  <a:lnTo>
                    <a:pt x="399092" y="71345"/>
                  </a:lnTo>
                  <a:lnTo>
                    <a:pt x="408322" y="102603"/>
                  </a:lnTo>
                  <a:lnTo>
                    <a:pt x="408322" y="149768"/>
                  </a:lnTo>
                  <a:lnTo>
                    <a:pt x="391934" y="189806"/>
                  </a:lnTo>
                  <a:lnTo>
                    <a:pt x="352270" y="206349"/>
                  </a:lnTo>
                  <a:lnTo>
                    <a:pt x="347301" y="206261"/>
                  </a:lnTo>
                  <a:lnTo>
                    <a:pt x="311821" y="190708"/>
                  </a:lnTo>
                  <a:lnTo>
                    <a:pt x="287849" y="167807"/>
                  </a:lnTo>
                  <a:lnTo>
                    <a:pt x="282219" y="163684"/>
                  </a:lnTo>
                  <a:lnTo>
                    <a:pt x="274195" y="161021"/>
                  </a:lnTo>
                  <a:lnTo>
                    <a:pt x="264912" y="161707"/>
                  </a:lnTo>
                  <a:lnTo>
                    <a:pt x="255507" y="167631"/>
                  </a:lnTo>
                  <a:lnTo>
                    <a:pt x="250787" y="174839"/>
                  </a:lnTo>
                  <a:lnTo>
                    <a:pt x="248936" y="183515"/>
                  </a:lnTo>
                  <a:lnTo>
                    <a:pt x="250370" y="192454"/>
                  </a:lnTo>
                  <a:lnTo>
                    <a:pt x="279438" y="223344"/>
                  </a:lnTo>
                  <a:lnTo>
                    <a:pt x="323506" y="248862"/>
                  </a:lnTo>
                  <a:lnTo>
                    <a:pt x="350526" y="252547"/>
                  </a:lnTo>
                  <a:lnTo>
                    <a:pt x="367795" y="251458"/>
                  </a:lnTo>
                  <a:lnTo>
                    <a:pt x="382454" y="248191"/>
                  </a:lnTo>
                  <a:lnTo>
                    <a:pt x="396230" y="242747"/>
                  </a:lnTo>
                  <a:lnTo>
                    <a:pt x="409107" y="235124"/>
                  </a:lnTo>
                  <a:lnTo>
                    <a:pt x="410066" y="239084"/>
                  </a:lnTo>
                  <a:lnTo>
                    <a:pt x="412071" y="242692"/>
                  </a:lnTo>
                  <a:lnTo>
                    <a:pt x="419481" y="250171"/>
                  </a:lnTo>
                  <a:lnTo>
                    <a:pt x="424712" y="252371"/>
                  </a:lnTo>
                  <a:lnTo>
                    <a:pt x="437788" y="252371"/>
                  </a:lnTo>
                  <a:lnTo>
                    <a:pt x="443019" y="250171"/>
                  </a:lnTo>
                  <a:lnTo>
                    <a:pt x="451822" y="241284"/>
                  </a:lnTo>
                  <a:lnTo>
                    <a:pt x="454177" y="235740"/>
                  </a:lnTo>
                  <a:lnTo>
                    <a:pt x="454177" y="16631"/>
                  </a:lnTo>
                  <a:lnTo>
                    <a:pt x="451910" y="11175"/>
                  </a:lnTo>
                  <a:lnTo>
                    <a:pt x="447290" y="6599"/>
                  </a:lnTo>
                  <a:lnTo>
                    <a:pt x="443105" y="2375"/>
                  </a:lnTo>
                  <a:lnTo>
                    <a:pt x="437962" y="176"/>
                  </a:lnTo>
                  <a:lnTo>
                    <a:pt x="430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194" y="2827058"/>
            <a:ext cx="304165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400" dirty="0">
                <a:solidFill>
                  <a:srgbClr val="FFFFFF"/>
                </a:solidFill>
                <a:latin typeface="Calibri"/>
                <a:cs typeface="Calibri"/>
              </a:rPr>
              <a:t>Vielen</a:t>
            </a:r>
            <a:r>
              <a:rPr lang="de-DE"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de-DE" sz="2400" spc="-5" dirty="0">
                <a:solidFill>
                  <a:srgbClr val="FFFFFF"/>
                </a:solidFill>
                <a:latin typeface="Calibri"/>
                <a:cs typeface="Calibri"/>
              </a:rPr>
              <a:t>Dank</a:t>
            </a:r>
            <a:endParaRPr lang="de-DE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DE" sz="2400" dirty="0">
                <a:solidFill>
                  <a:srgbClr val="FFFFFF"/>
                </a:solidFill>
                <a:latin typeface="Calibri"/>
                <a:cs typeface="Calibri"/>
              </a:rPr>
              <a:t>für</a:t>
            </a:r>
            <a:r>
              <a:rPr lang="de-DE"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de-DE" sz="2400" spc="-10" dirty="0">
                <a:solidFill>
                  <a:srgbClr val="FFFFFF"/>
                </a:solidFill>
                <a:latin typeface="Calibri"/>
                <a:cs typeface="Calibri"/>
              </a:rPr>
              <a:t>Ihre</a:t>
            </a:r>
            <a:r>
              <a:rPr lang="de-DE"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de-DE" sz="2400" spc="-10" dirty="0">
                <a:solidFill>
                  <a:srgbClr val="FFFFFF"/>
                </a:solidFill>
                <a:latin typeface="Calibri"/>
                <a:cs typeface="Calibri"/>
              </a:rPr>
              <a:t>Aufmerksamkeit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de-DE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DE" sz="1400" spc="-10" dirty="0">
                <a:solidFill>
                  <a:srgbClr val="FFFFFF"/>
                </a:solidFill>
                <a:latin typeface="Calibri"/>
                <a:cs typeface="Calibri"/>
              </a:rPr>
              <a:t>Haertel@bibb.de</a:t>
            </a:r>
            <a:endParaRPr lang="de-DE" sz="1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75606"/>
            <a:ext cx="4791872" cy="31915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A518E6E-E5D9-4DFE-B559-3DA483A070F9}"/>
              </a:ext>
            </a:extLst>
          </p:cNvPr>
          <p:cNvSpPr txBox="1"/>
          <p:nvPr/>
        </p:nvSpPr>
        <p:spPr>
          <a:xfrm>
            <a:off x="755576" y="195486"/>
            <a:ext cx="7903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Transformation in der Berufsbildung –  (disruptive) Entwicklungssprünge…:</a:t>
            </a:r>
          </a:p>
          <a:p>
            <a:endParaRPr lang="de-DE" b="1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D</a:t>
            </a:r>
            <a:r>
              <a:rPr lang="de-DE" dirty="0"/>
              <a:t>igitalisierung, </a:t>
            </a:r>
            <a:r>
              <a:rPr lang="de-DE" b="1" dirty="0">
                <a:solidFill>
                  <a:srgbClr val="0070C0"/>
                </a:solidFill>
              </a:rPr>
              <a:t>D</a:t>
            </a:r>
            <a:r>
              <a:rPr lang="de-DE" dirty="0"/>
              <a:t>emografische Entwicklung, </a:t>
            </a:r>
            <a:r>
              <a:rPr lang="de-DE" b="1" dirty="0">
                <a:solidFill>
                  <a:srgbClr val="0070C0"/>
                </a:solidFill>
              </a:rPr>
              <a:t>D</a:t>
            </a:r>
            <a:r>
              <a:rPr lang="de-DE" dirty="0"/>
              <a:t>e-</a:t>
            </a:r>
            <a:r>
              <a:rPr lang="de-DE" dirty="0" err="1"/>
              <a:t>Carbonisierung</a:t>
            </a:r>
            <a:r>
              <a:rPr lang="de-DE" dirty="0"/>
              <a:t>, </a:t>
            </a:r>
            <a:r>
              <a:rPr lang="de-DE" b="1" dirty="0">
                <a:solidFill>
                  <a:srgbClr val="0070C0"/>
                </a:solidFill>
              </a:rPr>
              <a:t>D</a:t>
            </a:r>
            <a:r>
              <a:rPr lang="de-DE" dirty="0"/>
              <a:t>e-Globalisierung</a:t>
            </a:r>
          </a:p>
        </p:txBody>
      </p:sp>
    </p:spTree>
    <p:extLst>
      <p:ext uri="{BB962C8B-B14F-4D97-AF65-F5344CB8AC3E}">
        <p14:creationId xmlns:p14="http://schemas.microsoft.com/office/powerpoint/2010/main" val="385133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auto">
          <a:xfrm>
            <a:off x="2014884" y="2490508"/>
            <a:ext cx="2734937" cy="43950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375">
              <a:solidFill>
                <a:srgbClr val="EC8F14"/>
              </a:solidFill>
            </a:endParaRPr>
          </a:p>
        </p:txBody>
      </p:sp>
      <p:sp>
        <p:nvSpPr>
          <p:cNvPr id="7" name="Rechteck 25"/>
          <p:cNvSpPr>
            <a:spLocks noChangeArrowheads="1"/>
          </p:cNvSpPr>
          <p:nvPr/>
        </p:nvSpPr>
        <p:spPr bwMode="auto">
          <a:xfrm>
            <a:off x="2643554" y="1695309"/>
            <a:ext cx="3224591" cy="476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375" dirty="0">
                <a:solidFill>
                  <a:srgbClr val="0066FF"/>
                </a:solidFill>
                <a:sym typeface="Webdings" pitchFamily="18" charset="2"/>
              </a:rPr>
              <a:t></a:t>
            </a:r>
            <a:endParaRPr lang="de-DE" sz="3375" dirty="0">
              <a:solidFill>
                <a:srgbClr val="0066FF"/>
              </a:solidFill>
            </a:endParaRPr>
          </a:p>
        </p:txBody>
      </p:sp>
      <p:sp>
        <p:nvSpPr>
          <p:cNvPr id="10" name="Rechteck 25"/>
          <p:cNvSpPr>
            <a:spLocks noChangeArrowheads="1"/>
          </p:cNvSpPr>
          <p:nvPr/>
        </p:nvSpPr>
        <p:spPr bwMode="auto">
          <a:xfrm>
            <a:off x="3119839" y="1044291"/>
            <a:ext cx="2865404" cy="513343"/>
          </a:xfrm>
          <a:prstGeom prst="rect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375" dirty="0">
                <a:solidFill>
                  <a:srgbClr val="EC8F14"/>
                </a:solidFill>
                <a:sym typeface="Webdings" pitchFamily="18" charset="2"/>
              </a:rPr>
              <a:t></a:t>
            </a:r>
            <a:endParaRPr lang="de-DE" sz="3375" dirty="0">
              <a:solidFill>
                <a:srgbClr val="EC8F14"/>
              </a:solidFill>
            </a:endParaRPr>
          </a:p>
        </p:txBody>
      </p:sp>
      <p:sp>
        <p:nvSpPr>
          <p:cNvPr id="51209" name="Textfeld 50"/>
          <p:cNvSpPr txBox="1">
            <a:spLocks noChangeArrowheads="1"/>
          </p:cNvSpPr>
          <p:nvPr/>
        </p:nvSpPr>
        <p:spPr bwMode="auto">
          <a:xfrm>
            <a:off x="2988439" y="1768637"/>
            <a:ext cx="2996804" cy="25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788" b="1" dirty="0">
                <a:solidFill>
                  <a:srgbClr val="000000"/>
                </a:solidFill>
              </a:rPr>
              <a:t>Hauptberufliche/-r  Ausbilder/-in </a:t>
            </a:r>
            <a:r>
              <a:rPr lang="de-DE" sz="788" b="1" dirty="0" err="1">
                <a:solidFill>
                  <a:srgbClr val="000000"/>
                </a:solidFill>
              </a:rPr>
              <a:t>in</a:t>
            </a:r>
            <a:r>
              <a:rPr lang="de-DE" sz="788" b="1" dirty="0">
                <a:solidFill>
                  <a:srgbClr val="000000"/>
                </a:solidFill>
              </a:rPr>
              <a:t> Lehrwerkstätten / Lehrlaboren</a:t>
            </a:r>
            <a:r>
              <a:rPr lang="de-DE" sz="788" b="1" u="sng" dirty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675" dirty="0">
                <a:solidFill>
                  <a:srgbClr val="000000"/>
                </a:solidFill>
              </a:rPr>
              <a:t>Planungs- und Umsetzungsebene, Administration</a:t>
            </a:r>
          </a:p>
        </p:txBody>
      </p:sp>
      <p:sp>
        <p:nvSpPr>
          <p:cNvPr id="51210" name="Textfeld 50"/>
          <p:cNvSpPr txBox="1">
            <a:spLocks noChangeArrowheads="1"/>
          </p:cNvSpPr>
          <p:nvPr/>
        </p:nvSpPr>
        <p:spPr bwMode="auto">
          <a:xfrm>
            <a:off x="3514399" y="1133130"/>
            <a:ext cx="2470844" cy="4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788" b="1" dirty="0">
                <a:solidFill>
                  <a:srgbClr val="000000"/>
                </a:solidFill>
              </a:rPr>
              <a:t>Ausbildungsleiter/-in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675" dirty="0">
                <a:solidFill>
                  <a:srgbClr val="000000"/>
                </a:solidFill>
              </a:rPr>
              <a:t>Planungs- und Management-Ebene, Administration</a:t>
            </a:r>
            <a:r>
              <a:rPr lang="de-DE" sz="675" b="1" dirty="0">
                <a:solidFill>
                  <a:srgbClr val="000000"/>
                </a:solidFill>
              </a:rPr>
              <a:t>  </a:t>
            </a:r>
            <a:br>
              <a:rPr lang="de-DE" sz="675" b="1" dirty="0">
                <a:solidFill>
                  <a:srgbClr val="000000"/>
                </a:solidFill>
              </a:rPr>
            </a:br>
            <a:endParaRPr lang="de-DE" sz="675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DE" sz="675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DE" sz="675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DE" sz="675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DE" sz="675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DE" sz="675" b="1" dirty="0">
              <a:solidFill>
                <a:srgbClr val="000000"/>
              </a:solidFill>
            </a:endParaRPr>
          </a:p>
        </p:txBody>
      </p:sp>
      <p:sp>
        <p:nvSpPr>
          <p:cNvPr id="51211" name="Rechteck 75"/>
          <p:cNvSpPr>
            <a:spLocks noChangeArrowheads="1"/>
          </p:cNvSpPr>
          <p:nvPr/>
        </p:nvSpPr>
        <p:spPr bwMode="auto">
          <a:xfrm>
            <a:off x="2122227" y="2490508"/>
            <a:ext cx="241102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250" dirty="0">
                <a:solidFill>
                  <a:srgbClr val="0DB335"/>
                </a:solidFill>
                <a:latin typeface="Webdings" pitchFamily="18" charset="2"/>
                <a:sym typeface="Webdings" pitchFamily="18" charset="2"/>
              </a:rPr>
              <a:t></a:t>
            </a:r>
            <a:endParaRPr lang="de-DE" sz="2250" dirty="0">
              <a:solidFill>
                <a:srgbClr val="0DB335"/>
              </a:solidFill>
              <a:latin typeface="Arial" charset="0"/>
            </a:endParaRPr>
          </a:p>
        </p:txBody>
      </p:sp>
      <p:sp>
        <p:nvSpPr>
          <p:cNvPr id="51212" name="Rechteck 75"/>
          <p:cNvSpPr>
            <a:spLocks noChangeArrowheads="1"/>
          </p:cNvSpPr>
          <p:nvPr/>
        </p:nvSpPr>
        <p:spPr bwMode="auto">
          <a:xfrm>
            <a:off x="2470672" y="2494229"/>
            <a:ext cx="448403" cy="4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250" dirty="0">
                <a:solidFill>
                  <a:srgbClr val="0DB335"/>
                </a:solidFill>
                <a:sym typeface="Webdings" pitchFamily="18" charset="2"/>
              </a:rPr>
              <a:t></a:t>
            </a:r>
            <a:endParaRPr lang="de-DE" sz="2250" dirty="0">
              <a:solidFill>
                <a:srgbClr val="0DB335"/>
              </a:solidFill>
            </a:endParaRPr>
          </a:p>
        </p:txBody>
      </p:sp>
      <p:sp>
        <p:nvSpPr>
          <p:cNvPr id="51213" name="Rechteck 75"/>
          <p:cNvSpPr>
            <a:spLocks noChangeArrowheads="1"/>
          </p:cNvSpPr>
          <p:nvPr/>
        </p:nvSpPr>
        <p:spPr bwMode="auto">
          <a:xfrm>
            <a:off x="2301320" y="2503723"/>
            <a:ext cx="241102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250" dirty="0">
                <a:solidFill>
                  <a:srgbClr val="0DB335"/>
                </a:solidFill>
                <a:sym typeface="Webdings" pitchFamily="18" charset="2"/>
              </a:rPr>
              <a:t></a:t>
            </a:r>
            <a:endParaRPr lang="de-DE" sz="2250" dirty="0">
              <a:solidFill>
                <a:srgbClr val="0DB335"/>
              </a:solidFill>
            </a:endParaRPr>
          </a:p>
        </p:txBody>
      </p:sp>
      <p:sp>
        <p:nvSpPr>
          <p:cNvPr id="51214" name="Rechteck 14"/>
          <p:cNvSpPr>
            <a:spLocks noChangeArrowheads="1"/>
          </p:cNvSpPr>
          <p:nvPr/>
        </p:nvSpPr>
        <p:spPr bwMode="auto">
          <a:xfrm>
            <a:off x="2919075" y="2547667"/>
            <a:ext cx="2673548" cy="3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788" b="1" dirty="0">
                <a:solidFill>
                  <a:srgbClr val="000000"/>
                </a:solidFill>
              </a:rPr>
              <a:t>Ausbildende Fachkraft</a:t>
            </a:r>
          </a:p>
          <a:p>
            <a:pPr fontAlgn="base">
              <a:spcBef>
                <a:spcPts val="405"/>
              </a:spcBef>
              <a:spcAft>
                <a:spcPct val="0"/>
              </a:spcAft>
              <a:defRPr/>
            </a:pPr>
            <a:r>
              <a:rPr lang="de-DE" sz="675" dirty="0">
                <a:solidFill>
                  <a:srgbClr val="000000"/>
                </a:solidFill>
              </a:rPr>
              <a:t>Umsetzungsebene</a:t>
            </a:r>
          </a:p>
        </p:txBody>
      </p:sp>
      <p:sp>
        <p:nvSpPr>
          <p:cNvPr id="51215" name="Rechteck 15"/>
          <p:cNvSpPr>
            <a:spLocks noChangeArrowheads="1"/>
          </p:cNvSpPr>
          <p:nvPr/>
        </p:nvSpPr>
        <p:spPr bwMode="auto">
          <a:xfrm>
            <a:off x="3009305" y="1576984"/>
            <a:ext cx="514350" cy="13100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50625" tIns="26325" rIns="50625" bIns="26325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de-DE" sz="506">
              <a:solidFill>
                <a:srgbClr val="000000"/>
              </a:solidFill>
            </a:endParaRPr>
          </a:p>
        </p:txBody>
      </p:sp>
      <p:sp>
        <p:nvSpPr>
          <p:cNvPr id="51217" name="Textfeld 17"/>
          <p:cNvSpPr txBox="1">
            <a:spLocks noChangeArrowheads="1"/>
          </p:cNvSpPr>
          <p:nvPr/>
        </p:nvSpPr>
        <p:spPr bwMode="auto">
          <a:xfrm>
            <a:off x="3266480" y="175482"/>
            <a:ext cx="4900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0070C0"/>
                </a:solidFill>
                <a:latin typeface="+mj-lt"/>
              </a:rPr>
              <a:t>Ausbildungspersonal</a:t>
            </a:r>
            <a:r>
              <a:rPr lang="de-DE" sz="15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75656" y="3366065"/>
            <a:ext cx="4784002" cy="69858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de-DE" sz="788" dirty="0"/>
              <a:t>628.000 Personen als Ausbilder/in bei Kammern registriert (BIBB Datenreport 2020)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de-DE" sz="788" dirty="0"/>
              <a:t>Ca. 94% als nebenberufliche Ausbilder/in tätig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de-DE" sz="788" dirty="0"/>
              <a:t>In ca. 430.000 ausbildenden Betrieben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de-DE" sz="788" dirty="0"/>
              <a:t>Hoher Weiterbildungsbedarf angesichts gesellschaftlicher, wirtschaftlicher und technologischer  Entwicklung</a:t>
            </a:r>
          </a:p>
          <a:p>
            <a:r>
              <a:rPr lang="de-DE" sz="788" dirty="0"/>
              <a:t>       sowie steigender Heterogenität der Auszubildenden</a:t>
            </a:r>
          </a:p>
        </p:txBody>
      </p:sp>
    </p:spTree>
    <p:extLst>
      <p:ext uri="{BB962C8B-B14F-4D97-AF65-F5344CB8AC3E}">
        <p14:creationId xmlns:p14="http://schemas.microsoft.com/office/powerpoint/2010/main" val="207167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06" y="2310437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06" y="2462837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06" y="2615237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06" y="2767637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06" y="2920037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699792" y="411510"/>
            <a:ext cx="7776864" cy="519058"/>
          </a:xfrm>
        </p:spPr>
        <p:txBody>
          <a:bodyPr anchor="ctr">
            <a:no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Ausbildungspersonal II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71" y="2934400"/>
            <a:ext cx="552439" cy="552439"/>
          </a:xfrm>
          <a:prstGeom prst="rect">
            <a:avLst/>
          </a:prstGeom>
          <a:solidFill>
            <a:srgbClr val="B7D3F9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36505" y="3519425"/>
            <a:ext cx="60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20-29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45968" y="3529637"/>
            <a:ext cx="60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30-39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68" y="2462837"/>
            <a:ext cx="542182" cy="552439"/>
          </a:xfrm>
          <a:prstGeom prst="rect">
            <a:avLst/>
          </a:prstGeom>
          <a:solidFill>
            <a:srgbClr val="508FCD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68" y="2615237"/>
            <a:ext cx="542182" cy="552439"/>
          </a:xfrm>
          <a:prstGeom prst="rect">
            <a:avLst/>
          </a:prstGeom>
          <a:solidFill>
            <a:srgbClr val="508FCD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68" y="2767637"/>
            <a:ext cx="542182" cy="552439"/>
          </a:xfrm>
          <a:prstGeom prst="rect">
            <a:avLst/>
          </a:prstGeom>
          <a:solidFill>
            <a:srgbClr val="508FCD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68" y="2920037"/>
            <a:ext cx="542182" cy="552439"/>
          </a:xfrm>
          <a:prstGeom prst="rect">
            <a:avLst/>
          </a:prstGeom>
          <a:solidFill>
            <a:srgbClr val="508FCD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0" y="2310437"/>
            <a:ext cx="542182" cy="55243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30" y="2462837"/>
            <a:ext cx="542182" cy="55243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30" y="2615237"/>
            <a:ext cx="542182" cy="55243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30" y="2767637"/>
            <a:ext cx="542182" cy="55243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0" y="2920037"/>
            <a:ext cx="542182" cy="55243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feld 25"/>
          <p:cNvSpPr txBox="1"/>
          <p:nvPr/>
        </p:nvSpPr>
        <p:spPr>
          <a:xfrm>
            <a:off x="6804421" y="3520620"/>
            <a:ext cx="60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40-49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03" y="2308970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03" y="2461370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03" y="2613770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3" y="2766170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03" y="2918570"/>
            <a:ext cx="542182" cy="552439"/>
          </a:xfrm>
          <a:prstGeom prst="rect">
            <a:avLst/>
          </a:prstGeom>
          <a:solidFill>
            <a:srgbClr val="48609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feld 36"/>
          <p:cNvSpPr txBox="1"/>
          <p:nvPr/>
        </p:nvSpPr>
        <p:spPr>
          <a:xfrm>
            <a:off x="8136062" y="3513660"/>
            <a:ext cx="60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50 +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643721" y="2594147"/>
            <a:ext cx="60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5,2%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271617" y="2143485"/>
            <a:ext cx="68655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20,3%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110571" y="1941077"/>
            <a:ext cx="77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23,9%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575794" y="1998971"/>
            <a:ext cx="77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50,6%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9ED5C0-9807-4351-BC3B-90D64A2587F2}"/>
              </a:ext>
            </a:extLst>
          </p:cNvPr>
          <p:cNvSpPr txBox="1"/>
          <p:nvPr/>
        </p:nvSpPr>
        <p:spPr>
          <a:xfrm>
            <a:off x="1530645" y="2644477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Altersstruktur</a:t>
            </a:r>
          </a:p>
        </p:txBody>
      </p:sp>
    </p:spTree>
    <p:extLst>
      <p:ext uri="{BB962C8B-B14F-4D97-AF65-F5344CB8AC3E}">
        <p14:creationId xmlns:p14="http://schemas.microsoft.com/office/powerpoint/2010/main" val="139741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 noChangeArrowheads="1"/>
          </p:cNvSpPr>
          <p:nvPr/>
        </p:nvSpPr>
        <p:spPr bwMode="auto">
          <a:xfrm>
            <a:off x="1547664" y="843558"/>
            <a:ext cx="5904656" cy="3600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1350" dirty="0"/>
          </a:p>
        </p:txBody>
      </p:sp>
      <p:sp>
        <p:nvSpPr>
          <p:cNvPr id="6" name="object 3"/>
          <p:cNvSpPr>
            <a:spLocks noChangeArrowheads="1"/>
          </p:cNvSpPr>
          <p:nvPr/>
        </p:nvSpPr>
        <p:spPr bwMode="auto">
          <a:xfrm>
            <a:off x="6804248" y="4277861"/>
            <a:ext cx="160338" cy="115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" name="object 4"/>
          <p:cNvSpPr>
            <a:spLocks noChangeArrowheads="1"/>
          </p:cNvSpPr>
          <p:nvPr/>
        </p:nvSpPr>
        <p:spPr bwMode="auto">
          <a:xfrm>
            <a:off x="6983924" y="4295395"/>
            <a:ext cx="432048" cy="9604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2411760" y="267494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Land- und Baumaschinenmechatroniker/-in</a:t>
            </a:r>
          </a:p>
        </p:txBody>
      </p:sp>
    </p:spTree>
    <p:extLst>
      <p:ext uri="{BB962C8B-B14F-4D97-AF65-F5344CB8AC3E}">
        <p14:creationId xmlns:p14="http://schemas.microsoft.com/office/powerpoint/2010/main" val="429198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099" y="195486"/>
            <a:ext cx="7776864" cy="324036"/>
          </a:xfrm>
        </p:spPr>
        <p:txBody>
          <a:bodyPr>
            <a:normAutofit/>
          </a:bodyPr>
          <a:lstStyle/>
          <a:p>
            <a:pPr algn="ctr"/>
            <a:r>
              <a:rPr lang="de-DE" sz="1800" dirty="0">
                <a:solidFill>
                  <a:srgbClr val="0070C0"/>
                </a:solidFill>
              </a:rPr>
              <a:t>BIBB-Portal für Ausbildungspersonal - www.foraus.de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6" y="636113"/>
            <a:ext cx="8579368" cy="385483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04640"/>
            <a:ext cx="1491630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EB78FB5-D6CA-452D-8C7A-3D86F7ABEC3E}"/>
              </a:ext>
            </a:extLst>
          </p:cNvPr>
          <p:cNvSpPr txBox="1">
            <a:spLocks/>
          </p:cNvSpPr>
          <p:nvPr/>
        </p:nvSpPr>
        <p:spPr>
          <a:xfrm>
            <a:off x="1421299" y="6216651"/>
            <a:ext cx="35930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>
                <a:solidFill>
                  <a:srgbClr val="939393"/>
                </a:solidFill>
                <a:latin typeface="Roboto"/>
              </a:rPr>
              <a:t>Fußzeile </a:t>
            </a:r>
            <a:endParaRPr lang="de-DE" dirty="0">
              <a:solidFill>
                <a:srgbClr val="939393"/>
              </a:solidFill>
              <a:latin typeface="Roboto"/>
            </a:endParaRPr>
          </a:p>
        </p:txBody>
      </p:sp>
      <p:grpSp>
        <p:nvGrpSpPr>
          <p:cNvPr id="225" name="Group 59">
            <a:extLst>
              <a:ext uri="{FF2B5EF4-FFF2-40B4-BE49-F238E27FC236}">
                <a16:creationId xmlns:a16="http://schemas.microsoft.com/office/drawing/2014/main" id="{1D672E46-0E06-4260-89C3-453529F46B46}"/>
              </a:ext>
            </a:extLst>
          </p:cNvPr>
          <p:cNvGrpSpPr/>
          <p:nvPr/>
        </p:nvGrpSpPr>
        <p:grpSpPr>
          <a:xfrm>
            <a:off x="5416715" y="3563579"/>
            <a:ext cx="1424117" cy="689741"/>
            <a:chOff x="5486400" y="3401806"/>
            <a:chExt cx="2286000" cy="1106287"/>
          </a:xfrm>
          <a:noFill/>
        </p:grpSpPr>
        <p:sp>
          <p:nvSpPr>
            <p:cNvPr id="227" name="Rounded Rectangle 60">
              <a:extLst>
                <a:ext uri="{FF2B5EF4-FFF2-40B4-BE49-F238E27FC236}">
                  <a16:creationId xmlns:a16="http://schemas.microsoft.com/office/drawing/2014/main" id="{8EFBEF8F-16FA-4F75-B073-4003E826C458}"/>
                </a:ext>
              </a:extLst>
            </p:cNvPr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 w="10795" cap="flat" cmpd="sng" algn="ctr">
              <a:noFill/>
              <a:prstDash val="solid"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ysClr val="windowText" lastClr="000000"/>
                </a:solidFill>
                <a:latin typeface="Roboto"/>
              </a:endParaRPr>
            </a:p>
          </p:txBody>
        </p:sp>
        <p:grpSp>
          <p:nvGrpSpPr>
            <p:cNvPr id="228" name="Group 61">
              <a:extLst>
                <a:ext uri="{FF2B5EF4-FFF2-40B4-BE49-F238E27FC236}">
                  <a16:creationId xmlns:a16="http://schemas.microsoft.com/office/drawing/2014/main" id="{2C0D0284-DC94-45C1-B355-478572340D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29" name="Oval 62">
                <a:extLst>
                  <a:ext uri="{FF2B5EF4-FFF2-40B4-BE49-F238E27FC236}">
                    <a16:creationId xmlns:a16="http://schemas.microsoft.com/office/drawing/2014/main" id="{2DEE8838-3C53-444D-983C-FB5FFBD19D5C}"/>
                  </a:ext>
                </a:extLst>
              </p:cNvPr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0" name="Oval 63">
                <a:extLst>
                  <a:ext uri="{FF2B5EF4-FFF2-40B4-BE49-F238E27FC236}">
                    <a16:creationId xmlns:a16="http://schemas.microsoft.com/office/drawing/2014/main" id="{50C230E7-CDFB-44A2-A215-85EC16C98FFC}"/>
                  </a:ext>
                </a:extLst>
              </p:cNvPr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1" name="Oval 64">
                <a:extLst>
                  <a:ext uri="{FF2B5EF4-FFF2-40B4-BE49-F238E27FC236}">
                    <a16:creationId xmlns:a16="http://schemas.microsoft.com/office/drawing/2014/main" id="{83F631D4-191F-400A-A611-8085A28AEDAC}"/>
                  </a:ext>
                </a:extLst>
              </p:cNvPr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2" name="Oval 65">
                <a:extLst>
                  <a:ext uri="{FF2B5EF4-FFF2-40B4-BE49-F238E27FC236}">
                    <a16:creationId xmlns:a16="http://schemas.microsoft.com/office/drawing/2014/main" id="{70074CED-0BAE-416B-9997-D5AAD4E1A976}"/>
                  </a:ext>
                </a:extLst>
              </p:cNvPr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3" name="Oval 66">
                <a:extLst>
                  <a:ext uri="{FF2B5EF4-FFF2-40B4-BE49-F238E27FC236}">
                    <a16:creationId xmlns:a16="http://schemas.microsoft.com/office/drawing/2014/main" id="{41ABDF5E-EC76-454B-B9A6-48535738FEBD}"/>
                  </a:ext>
                </a:extLst>
              </p:cNvPr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4" name="Oval 67">
                <a:extLst>
                  <a:ext uri="{FF2B5EF4-FFF2-40B4-BE49-F238E27FC236}">
                    <a16:creationId xmlns:a16="http://schemas.microsoft.com/office/drawing/2014/main" id="{23F56747-C15A-4585-9884-C87EB118CF32}"/>
                  </a:ext>
                </a:extLst>
              </p:cNvPr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5" name="Oval 68">
                <a:extLst>
                  <a:ext uri="{FF2B5EF4-FFF2-40B4-BE49-F238E27FC236}">
                    <a16:creationId xmlns:a16="http://schemas.microsoft.com/office/drawing/2014/main" id="{9333D5A4-8761-493D-9F41-04D9C46CF57C}"/>
                  </a:ext>
                </a:extLst>
              </p:cNvPr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6" name="Oval 69">
                <a:extLst>
                  <a:ext uri="{FF2B5EF4-FFF2-40B4-BE49-F238E27FC236}">
                    <a16:creationId xmlns:a16="http://schemas.microsoft.com/office/drawing/2014/main" id="{EFAC620F-A998-453A-AF1A-BFAF817D2EAF}"/>
                  </a:ext>
                </a:extLst>
              </p:cNvPr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</p:grpSp>
      </p:grpSp>
      <p:grpSp>
        <p:nvGrpSpPr>
          <p:cNvPr id="255" name="Group 24">
            <a:extLst>
              <a:ext uri="{FF2B5EF4-FFF2-40B4-BE49-F238E27FC236}">
                <a16:creationId xmlns:a16="http://schemas.microsoft.com/office/drawing/2014/main" id="{46B6DE76-FC4C-4AED-8B64-93B25ED92EDE}"/>
              </a:ext>
            </a:extLst>
          </p:cNvPr>
          <p:cNvGrpSpPr/>
          <p:nvPr/>
        </p:nvGrpSpPr>
        <p:grpSpPr>
          <a:xfrm>
            <a:off x="5451294" y="2164050"/>
            <a:ext cx="1424116" cy="689740"/>
            <a:chOff x="5486400" y="3401806"/>
            <a:chExt cx="2286000" cy="1106287"/>
          </a:xfrm>
          <a:noFill/>
        </p:grpSpPr>
        <p:sp>
          <p:nvSpPr>
            <p:cNvPr id="256" name="Rounded Rectangle 14">
              <a:extLst>
                <a:ext uri="{FF2B5EF4-FFF2-40B4-BE49-F238E27FC236}">
                  <a16:creationId xmlns:a16="http://schemas.microsoft.com/office/drawing/2014/main" id="{B01D848A-92E5-4F09-8577-F76350313D32}"/>
                </a:ext>
              </a:extLst>
            </p:cNvPr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 w="10795" cap="flat" cmpd="sng" algn="ctr">
              <a:noFill/>
              <a:prstDash val="solid"/>
            </a:ln>
            <a:effectLst/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ysClr val="windowText" lastClr="000000"/>
                </a:solidFill>
                <a:latin typeface="Roboto"/>
              </a:endParaRPr>
            </a:p>
          </p:txBody>
        </p:sp>
        <p:grpSp>
          <p:nvGrpSpPr>
            <p:cNvPr id="257" name="Group 15">
              <a:extLst>
                <a:ext uri="{FF2B5EF4-FFF2-40B4-BE49-F238E27FC236}">
                  <a16:creationId xmlns:a16="http://schemas.microsoft.com/office/drawing/2014/main" id="{1ACF949F-A4C9-4E59-A8A0-6DB614F899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58" name="Oval 16">
                <a:extLst>
                  <a:ext uri="{FF2B5EF4-FFF2-40B4-BE49-F238E27FC236}">
                    <a16:creationId xmlns:a16="http://schemas.microsoft.com/office/drawing/2014/main" id="{301A7A3C-5C7C-4BA2-A846-C68B6F3F3931}"/>
                  </a:ext>
                </a:extLst>
              </p:cNvPr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59" name="Oval 17">
                <a:extLst>
                  <a:ext uri="{FF2B5EF4-FFF2-40B4-BE49-F238E27FC236}">
                    <a16:creationId xmlns:a16="http://schemas.microsoft.com/office/drawing/2014/main" id="{2355157A-E697-45D3-9F32-A1CB880FDA3E}"/>
                  </a:ext>
                </a:extLst>
              </p:cNvPr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0" name="Oval 18">
                <a:extLst>
                  <a:ext uri="{FF2B5EF4-FFF2-40B4-BE49-F238E27FC236}">
                    <a16:creationId xmlns:a16="http://schemas.microsoft.com/office/drawing/2014/main" id="{B417047E-0C65-445A-B62B-FBF0356AF1A4}"/>
                  </a:ext>
                </a:extLst>
              </p:cNvPr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1" name="Oval 19">
                <a:extLst>
                  <a:ext uri="{FF2B5EF4-FFF2-40B4-BE49-F238E27FC236}">
                    <a16:creationId xmlns:a16="http://schemas.microsoft.com/office/drawing/2014/main" id="{1AAD3520-7A7B-4026-A206-AE9862404D65}"/>
                  </a:ext>
                </a:extLst>
              </p:cNvPr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2" name="Oval 20">
                <a:extLst>
                  <a:ext uri="{FF2B5EF4-FFF2-40B4-BE49-F238E27FC236}">
                    <a16:creationId xmlns:a16="http://schemas.microsoft.com/office/drawing/2014/main" id="{D32C23DD-E09B-4C1E-8453-62EBCC8226BA}"/>
                  </a:ext>
                </a:extLst>
              </p:cNvPr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3" name="Oval 21">
                <a:extLst>
                  <a:ext uri="{FF2B5EF4-FFF2-40B4-BE49-F238E27FC236}">
                    <a16:creationId xmlns:a16="http://schemas.microsoft.com/office/drawing/2014/main" id="{8E0E1AC6-CD61-41C6-AAA7-947ADD86FBA5}"/>
                  </a:ext>
                </a:extLst>
              </p:cNvPr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4" name="Oval 22">
                <a:extLst>
                  <a:ext uri="{FF2B5EF4-FFF2-40B4-BE49-F238E27FC236}">
                    <a16:creationId xmlns:a16="http://schemas.microsoft.com/office/drawing/2014/main" id="{8C59F663-1189-48AC-A535-24FE2C90EF71}"/>
                  </a:ext>
                </a:extLst>
              </p:cNvPr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5" name="Oval 23">
                <a:extLst>
                  <a:ext uri="{FF2B5EF4-FFF2-40B4-BE49-F238E27FC236}">
                    <a16:creationId xmlns:a16="http://schemas.microsoft.com/office/drawing/2014/main" id="{3A19AE42-D7AC-4410-BD28-3C12D2C79BF3}"/>
                  </a:ext>
                </a:extLst>
              </p:cNvPr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</p:grpSp>
      </p:grpSp>
      <p:sp>
        <p:nvSpPr>
          <p:cNvPr id="468" name="Rechteck 467"/>
          <p:cNvSpPr/>
          <p:nvPr/>
        </p:nvSpPr>
        <p:spPr>
          <a:xfrm>
            <a:off x="8316417" y="4253317"/>
            <a:ext cx="360040" cy="34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871" y="1260104"/>
            <a:ext cx="91071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Die (digitale) Transformation der Arbeits- und Berufswelt generiert Veränderungsprozesse und  Informationsangebote zur Ausbildungs- und Prüfungspraxis in kurzen Zyklen immer vielfältiger, unübersichtlicher sowie schwerer in ihrer Qualität und Praxisrelevanz einschätzbar. </a:t>
            </a:r>
          </a:p>
          <a:p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e-DE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Das Informations- und Wissensmanagementsystem des Portals eröffnet…</a:t>
            </a:r>
          </a:p>
          <a:p>
            <a:endParaRPr lang="de-DE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e-DE" sz="1200" dirty="0"/>
              <a:t>… empfehlungsbasierte (nachfrageorientierte) Zugriffsmöglichkeiten auf </a:t>
            </a:r>
            <a:r>
              <a:rPr lang="de-DE" sz="1200" b="1" dirty="0">
                <a:solidFill>
                  <a:srgbClr val="0070C0"/>
                </a:solidFill>
              </a:rPr>
              <a:t>praxisnahe Arbeitshilfen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/>
              <a:t>mit anwendungsorientierten Informationen und Fallbeispielen guter Ausbildungspraxis.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70C0"/>
                </a:solidFill>
              </a:rPr>
              <a:t>… </a:t>
            </a:r>
            <a:r>
              <a:rPr lang="de-DE" sz="1200" b="1" dirty="0">
                <a:solidFill>
                  <a:srgbClr val="0070C0"/>
                </a:solidFill>
              </a:rPr>
              <a:t>Austausch und Vernetzung 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/>
              <a:t>mit anderen Ausbildern/-innen, die u.a. kollegiale Fallberatung und das kollaborative Erarbeiten, kommentieren und aktualisieren von Materialien in themenspezifischen Communities ermöglicht.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e-DE" sz="1200" dirty="0"/>
              <a:t>… einen strukturierten, qualitätsgesicherten und </a:t>
            </a:r>
            <a:r>
              <a:rPr lang="de-DE" sz="1200" b="1" dirty="0">
                <a:solidFill>
                  <a:srgbClr val="0070C0"/>
                </a:solidFill>
              </a:rPr>
              <a:t>individuell </a:t>
            </a:r>
            <a:r>
              <a:rPr lang="de-DE" sz="1200" b="1" dirty="0" err="1">
                <a:solidFill>
                  <a:srgbClr val="0070C0"/>
                </a:solidFill>
              </a:rPr>
              <a:t>angepaßten</a:t>
            </a:r>
            <a:r>
              <a:rPr lang="de-DE" sz="1200" b="1" dirty="0">
                <a:solidFill>
                  <a:srgbClr val="0070C0"/>
                </a:solidFill>
              </a:rPr>
              <a:t> Zugriff auf Weiterbildungsangebote</a:t>
            </a:r>
            <a:r>
              <a:rPr lang="de-DE" sz="1200" dirty="0"/>
              <a:t>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e-DE" sz="1200" dirty="0"/>
              <a:t>… perspektivisch durch offene Schnittstellen die </a:t>
            </a:r>
            <a:r>
              <a:rPr lang="de-DE" sz="1200" b="1" dirty="0">
                <a:solidFill>
                  <a:srgbClr val="0070C0"/>
                </a:solidFill>
              </a:rPr>
              <a:t>Vernetzung mit dem Ökosystem einer „Nationalen Bildungsplattform“ </a:t>
            </a:r>
            <a:r>
              <a:rPr lang="de-DE" sz="1200" dirty="0"/>
              <a:t>(und dem Webportal für Berufsschulen </a:t>
            </a:r>
            <a:r>
              <a:rPr lang="de-DE" sz="1200" dirty="0" err="1"/>
              <a:t>HubbS</a:t>
            </a:r>
            <a:r>
              <a:rPr lang="de-DE" sz="1200" dirty="0"/>
              <a:t> ).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62611" y="329168"/>
            <a:ext cx="452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Empfehlungsbasiertes Portal für Ausbildungs-</a:t>
            </a:r>
          </a:p>
          <a:p>
            <a:pPr algn="ctr"/>
            <a:r>
              <a:rPr lang="de-DE" b="1" dirty="0">
                <a:solidFill>
                  <a:srgbClr val="0070C0"/>
                </a:solidFill>
              </a:rPr>
              <a:t>und Prüfungspersonalpersonal 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/>
          <a:stretch/>
        </p:blipFill>
        <p:spPr>
          <a:xfrm>
            <a:off x="3865420" y="4703619"/>
            <a:ext cx="1039091" cy="44012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153"/>
            <a:ext cx="1763688" cy="963988"/>
          </a:xfrm>
          <a:prstGeom prst="rect">
            <a:avLst/>
          </a:prstGeom>
        </p:spPr>
      </p:pic>
      <p:pic>
        <p:nvPicPr>
          <p:cNvPr id="30" name="Grafik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" y="0"/>
            <a:ext cx="552634" cy="9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9775" y="4685784"/>
            <a:ext cx="450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dirty="0">
                <a:latin typeface="Calibri"/>
                <a:cs typeface="Calibri"/>
              </a:rPr>
              <a:t>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885950"/>
            <a:ext cx="4991100" cy="55707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720"/>
              </a:spcBef>
            </a:pPr>
            <a:endParaRPr sz="35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824E44-C38A-4FDD-B093-A345C036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1504950"/>
            <a:ext cx="9144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EB78FB5-D6CA-452D-8C7A-3D86F7ABEC3E}"/>
              </a:ext>
            </a:extLst>
          </p:cNvPr>
          <p:cNvSpPr txBox="1">
            <a:spLocks/>
          </p:cNvSpPr>
          <p:nvPr/>
        </p:nvSpPr>
        <p:spPr>
          <a:xfrm>
            <a:off x="1421299" y="6216651"/>
            <a:ext cx="35930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>
                <a:solidFill>
                  <a:srgbClr val="939393"/>
                </a:solidFill>
                <a:latin typeface="Roboto"/>
              </a:rPr>
              <a:t>Fußzeile </a:t>
            </a:r>
            <a:endParaRPr lang="de-DE" dirty="0">
              <a:solidFill>
                <a:srgbClr val="939393"/>
              </a:solidFill>
              <a:latin typeface="Roboto"/>
            </a:endParaRPr>
          </a:p>
        </p:txBody>
      </p:sp>
      <p:grpSp>
        <p:nvGrpSpPr>
          <p:cNvPr id="225" name="Group 59">
            <a:extLst>
              <a:ext uri="{FF2B5EF4-FFF2-40B4-BE49-F238E27FC236}">
                <a16:creationId xmlns:a16="http://schemas.microsoft.com/office/drawing/2014/main" id="{1D672E46-0E06-4260-89C3-453529F46B46}"/>
              </a:ext>
            </a:extLst>
          </p:cNvPr>
          <p:cNvGrpSpPr/>
          <p:nvPr/>
        </p:nvGrpSpPr>
        <p:grpSpPr>
          <a:xfrm>
            <a:off x="5416715" y="3563579"/>
            <a:ext cx="1424117" cy="689741"/>
            <a:chOff x="5486400" y="3401806"/>
            <a:chExt cx="2286000" cy="1106287"/>
          </a:xfrm>
          <a:noFill/>
        </p:grpSpPr>
        <p:sp>
          <p:nvSpPr>
            <p:cNvPr id="227" name="Rounded Rectangle 60">
              <a:extLst>
                <a:ext uri="{FF2B5EF4-FFF2-40B4-BE49-F238E27FC236}">
                  <a16:creationId xmlns:a16="http://schemas.microsoft.com/office/drawing/2014/main" id="{8EFBEF8F-16FA-4F75-B073-4003E826C458}"/>
                </a:ext>
              </a:extLst>
            </p:cNvPr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 w="10795" cap="flat" cmpd="sng" algn="ctr">
              <a:noFill/>
              <a:prstDash val="solid"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ysClr val="windowText" lastClr="000000"/>
                </a:solidFill>
                <a:latin typeface="Roboto"/>
              </a:endParaRPr>
            </a:p>
          </p:txBody>
        </p:sp>
        <p:grpSp>
          <p:nvGrpSpPr>
            <p:cNvPr id="228" name="Group 61">
              <a:extLst>
                <a:ext uri="{FF2B5EF4-FFF2-40B4-BE49-F238E27FC236}">
                  <a16:creationId xmlns:a16="http://schemas.microsoft.com/office/drawing/2014/main" id="{2C0D0284-DC94-45C1-B355-478572340D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29" name="Oval 62">
                <a:extLst>
                  <a:ext uri="{FF2B5EF4-FFF2-40B4-BE49-F238E27FC236}">
                    <a16:creationId xmlns:a16="http://schemas.microsoft.com/office/drawing/2014/main" id="{2DEE8838-3C53-444D-983C-FB5FFBD19D5C}"/>
                  </a:ext>
                </a:extLst>
              </p:cNvPr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0" name="Oval 63">
                <a:extLst>
                  <a:ext uri="{FF2B5EF4-FFF2-40B4-BE49-F238E27FC236}">
                    <a16:creationId xmlns:a16="http://schemas.microsoft.com/office/drawing/2014/main" id="{50C230E7-CDFB-44A2-A215-85EC16C98FFC}"/>
                  </a:ext>
                </a:extLst>
              </p:cNvPr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1" name="Oval 64">
                <a:extLst>
                  <a:ext uri="{FF2B5EF4-FFF2-40B4-BE49-F238E27FC236}">
                    <a16:creationId xmlns:a16="http://schemas.microsoft.com/office/drawing/2014/main" id="{83F631D4-191F-400A-A611-8085A28AEDAC}"/>
                  </a:ext>
                </a:extLst>
              </p:cNvPr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2" name="Oval 65">
                <a:extLst>
                  <a:ext uri="{FF2B5EF4-FFF2-40B4-BE49-F238E27FC236}">
                    <a16:creationId xmlns:a16="http://schemas.microsoft.com/office/drawing/2014/main" id="{70074CED-0BAE-416B-9997-D5AAD4E1A976}"/>
                  </a:ext>
                </a:extLst>
              </p:cNvPr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3" name="Oval 66">
                <a:extLst>
                  <a:ext uri="{FF2B5EF4-FFF2-40B4-BE49-F238E27FC236}">
                    <a16:creationId xmlns:a16="http://schemas.microsoft.com/office/drawing/2014/main" id="{41ABDF5E-EC76-454B-B9A6-48535738FEBD}"/>
                  </a:ext>
                </a:extLst>
              </p:cNvPr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4" name="Oval 67">
                <a:extLst>
                  <a:ext uri="{FF2B5EF4-FFF2-40B4-BE49-F238E27FC236}">
                    <a16:creationId xmlns:a16="http://schemas.microsoft.com/office/drawing/2014/main" id="{23F56747-C15A-4585-9884-C87EB118CF32}"/>
                  </a:ext>
                </a:extLst>
              </p:cNvPr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5" name="Oval 68">
                <a:extLst>
                  <a:ext uri="{FF2B5EF4-FFF2-40B4-BE49-F238E27FC236}">
                    <a16:creationId xmlns:a16="http://schemas.microsoft.com/office/drawing/2014/main" id="{9333D5A4-8761-493D-9F41-04D9C46CF57C}"/>
                  </a:ext>
                </a:extLst>
              </p:cNvPr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36" name="Oval 69">
                <a:extLst>
                  <a:ext uri="{FF2B5EF4-FFF2-40B4-BE49-F238E27FC236}">
                    <a16:creationId xmlns:a16="http://schemas.microsoft.com/office/drawing/2014/main" id="{EFAC620F-A998-453A-AF1A-BFAF817D2EAF}"/>
                  </a:ext>
                </a:extLst>
              </p:cNvPr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</p:grpSp>
      </p:grpSp>
      <p:grpSp>
        <p:nvGrpSpPr>
          <p:cNvPr id="255" name="Group 24">
            <a:extLst>
              <a:ext uri="{FF2B5EF4-FFF2-40B4-BE49-F238E27FC236}">
                <a16:creationId xmlns:a16="http://schemas.microsoft.com/office/drawing/2014/main" id="{46B6DE76-FC4C-4AED-8B64-93B25ED92EDE}"/>
              </a:ext>
            </a:extLst>
          </p:cNvPr>
          <p:cNvGrpSpPr/>
          <p:nvPr/>
        </p:nvGrpSpPr>
        <p:grpSpPr>
          <a:xfrm>
            <a:off x="5451294" y="2164050"/>
            <a:ext cx="1424116" cy="689740"/>
            <a:chOff x="5486400" y="3401806"/>
            <a:chExt cx="2286000" cy="1106287"/>
          </a:xfrm>
          <a:noFill/>
        </p:grpSpPr>
        <p:sp>
          <p:nvSpPr>
            <p:cNvPr id="256" name="Rounded Rectangle 14">
              <a:extLst>
                <a:ext uri="{FF2B5EF4-FFF2-40B4-BE49-F238E27FC236}">
                  <a16:creationId xmlns:a16="http://schemas.microsoft.com/office/drawing/2014/main" id="{B01D848A-92E5-4F09-8577-F76350313D32}"/>
                </a:ext>
              </a:extLst>
            </p:cNvPr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 w="10795" cap="flat" cmpd="sng" algn="ctr">
              <a:noFill/>
              <a:prstDash val="solid"/>
            </a:ln>
            <a:effectLst/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ysClr val="windowText" lastClr="000000"/>
                </a:solidFill>
                <a:latin typeface="Roboto"/>
              </a:endParaRPr>
            </a:p>
          </p:txBody>
        </p:sp>
        <p:grpSp>
          <p:nvGrpSpPr>
            <p:cNvPr id="257" name="Group 15">
              <a:extLst>
                <a:ext uri="{FF2B5EF4-FFF2-40B4-BE49-F238E27FC236}">
                  <a16:creationId xmlns:a16="http://schemas.microsoft.com/office/drawing/2014/main" id="{1ACF949F-A4C9-4E59-A8A0-6DB614F899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58" name="Oval 16">
                <a:extLst>
                  <a:ext uri="{FF2B5EF4-FFF2-40B4-BE49-F238E27FC236}">
                    <a16:creationId xmlns:a16="http://schemas.microsoft.com/office/drawing/2014/main" id="{301A7A3C-5C7C-4BA2-A846-C68B6F3F3931}"/>
                  </a:ext>
                </a:extLst>
              </p:cNvPr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59" name="Oval 17">
                <a:extLst>
                  <a:ext uri="{FF2B5EF4-FFF2-40B4-BE49-F238E27FC236}">
                    <a16:creationId xmlns:a16="http://schemas.microsoft.com/office/drawing/2014/main" id="{2355157A-E697-45D3-9F32-A1CB880FDA3E}"/>
                  </a:ext>
                </a:extLst>
              </p:cNvPr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0" name="Oval 18">
                <a:extLst>
                  <a:ext uri="{FF2B5EF4-FFF2-40B4-BE49-F238E27FC236}">
                    <a16:creationId xmlns:a16="http://schemas.microsoft.com/office/drawing/2014/main" id="{B417047E-0C65-445A-B62B-FBF0356AF1A4}"/>
                  </a:ext>
                </a:extLst>
              </p:cNvPr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1" name="Oval 19">
                <a:extLst>
                  <a:ext uri="{FF2B5EF4-FFF2-40B4-BE49-F238E27FC236}">
                    <a16:creationId xmlns:a16="http://schemas.microsoft.com/office/drawing/2014/main" id="{1AAD3520-7A7B-4026-A206-AE9862404D65}"/>
                  </a:ext>
                </a:extLst>
              </p:cNvPr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2" name="Oval 20">
                <a:extLst>
                  <a:ext uri="{FF2B5EF4-FFF2-40B4-BE49-F238E27FC236}">
                    <a16:creationId xmlns:a16="http://schemas.microsoft.com/office/drawing/2014/main" id="{D32C23DD-E09B-4C1E-8453-62EBCC8226BA}"/>
                  </a:ext>
                </a:extLst>
              </p:cNvPr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3" name="Oval 21">
                <a:extLst>
                  <a:ext uri="{FF2B5EF4-FFF2-40B4-BE49-F238E27FC236}">
                    <a16:creationId xmlns:a16="http://schemas.microsoft.com/office/drawing/2014/main" id="{8E0E1AC6-CD61-41C6-AAA7-947ADD86FBA5}"/>
                  </a:ext>
                </a:extLst>
              </p:cNvPr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4" name="Oval 22">
                <a:extLst>
                  <a:ext uri="{FF2B5EF4-FFF2-40B4-BE49-F238E27FC236}">
                    <a16:creationId xmlns:a16="http://schemas.microsoft.com/office/drawing/2014/main" id="{8C59F663-1189-48AC-A535-24FE2C90EF71}"/>
                  </a:ext>
                </a:extLst>
              </p:cNvPr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  <p:sp>
            <p:nvSpPr>
              <p:cNvPr id="265" name="Oval 23">
                <a:extLst>
                  <a:ext uri="{FF2B5EF4-FFF2-40B4-BE49-F238E27FC236}">
                    <a16:creationId xmlns:a16="http://schemas.microsoft.com/office/drawing/2014/main" id="{3A19AE42-D7AC-4410-BD28-3C12D2C79BF3}"/>
                  </a:ext>
                </a:extLst>
              </p:cNvPr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extrusionH="120650" prstMaterial="plastic">
                <a:bevelT w="38100" h="38100"/>
              </a:sp3d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Roboto"/>
                </a:endParaRPr>
              </a:p>
            </p:txBody>
          </p:sp>
        </p:grpSp>
      </p:grpSp>
      <p:sp>
        <p:nvSpPr>
          <p:cNvPr id="468" name="Rechteck 467"/>
          <p:cNvSpPr/>
          <p:nvPr/>
        </p:nvSpPr>
        <p:spPr>
          <a:xfrm>
            <a:off x="8316417" y="4253317"/>
            <a:ext cx="360040" cy="34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40965" y="24369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56FA1"/>
                </a:solidFill>
                <a:cs typeface="Arial" panose="020B0604020202020204" pitchFamily="34" charset="0"/>
              </a:rPr>
              <a:t> Drei zentrale Zielsetzungen 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1674412"/>
            <a:ext cx="920885" cy="90987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7" y="1662509"/>
            <a:ext cx="942016" cy="930756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360" y="1641111"/>
            <a:ext cx="934644" cy="927197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655428" y="1157104"/>
            <a:ext cx="175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Informieren &amp;</a:t>
            </a:r>
          </a:p>
          <a:p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 integrieren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761194" y="1130270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Kommunizieren &amp; </a:t>
            </a:r>
          </a:p>
          <a:p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444208" y="1111537"/>
            <a:ext cx="1335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Ausbildungspraxis</a:t>
            </a:r>
          </a:p>
          <a:p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weiterentwickeln &amp;</a:t>
            </a:r>
            <a:b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solidFill>
                  <a:srgbClr val="456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62829" y="2833876"/>
            <a:ext cx="2040943" cy="1598579"/>
          </a:xfrm>
          <a:prstGeom prst="rect">
            <a:avLst/>
          </a:prstGeom>
          <a:solidFill>
            <a:srgbClr val="FFFFFF">
              <a:alpha val="25882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 Informationen für</a:t>
            </a: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Ausbildungspersonal</a:t>
            </a:r>
          </a:p>
          <a:p>
            <a:endParaRPr lang="de-DE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Einfache und einheitlicher Zugriff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de-DE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Zielgruppengerechter Aufbau</a:t>
            </a: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„KI- gestütztes“ Empfehlungssystem</a:t>
            </a: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Kuratierung</a:t>
            </a: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Fachinhalten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endParaRPr lang="de-DE" sz="788" dirty="0">
              <a:solidFill>
                <a:schemeClr val="tx2">
                  <a:lumMod val="50000"/>
                </a:schemeClr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785182" y="2833875"/>
            <a:ext cx="163378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Community-Funktion</a:t>
            </a: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Vernetzen und Erfahrungen </a:t>
            </a: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austauschen</a:t>
            </a:r>
          </a:p>
          <a:p>
            <a:endParaRPr lang="de-DE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Weiterempfehlungen </a:t>
            </a: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Inhalten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610406" y="2833875"/>
            <a:ext cx="131959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Lernplattform</a:t>
            </a: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Fachspezifische</a:t>
            </a: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Web-Seminare</a:t>
            </a:r>
          </a:p>
          <a:p>
            <a:endParaRPr lang="de-DE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E-Learning-Bausteine</a:t>
            </a:r>
          </a:p>
          <a:p>
            <a:endParaRPr lang="de-DE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Analytics </a:t>
            </a:r>
            <a:b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Werkzeuge</a:t>
            </a:r>
          </a:p>
          <a:p>
            <a:endParaRPr lang="de-DE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„on </a:t>
            </a:r>
            <a:r>
              <a:rPr lang="de-DE" sz="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8381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Bildschirmpräsentation (16:9)</PresentationFormat>
  <Paragraphs>122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72 Condensed</vt:lpstr>
      <vt:lpstr>Arial</vt:lpstr>
      <vt:lpstr>Calibri</vt:lpstr>
      <vt:lpstr>Roboto</vt:lpstr>
      <vt:lpstr>Times New Roman</vt:lpstr>
      <vt:lpstr>Webdings</vt:lpstr>
      <vt:lpstr>Larissa</vt:lpstr>
      <vt:lpstr> eQualification, Köln/Bonn, 09. Mai 2023  Informieren, austauschen und vernetzen – das Portal für Ausbildungs- und Prüfungspersonal   Michael Härtel     </vt:lpstr>
      <vt:lpstr>PowerPoint-Präsentation</vt:lpstr>
      <vt:lpstr>PowerPoint-Präsentation</vt:lpstr>
      <vt:lpstr>Ausbildungspersonal II </vt:lpstr>
      <vt:lpstr>PowerPoint-Präsentation</vt:lpstr>
      <vt:lpstr>BIBB-Portal für Ausbildungspersonal - www.foraus.de</vt:lpstr>
      <vt:lpstr>PowerPoint-Präsentation</vt:lpstr>
      <vt:lpstr>PowerPoint-Präsentation</vt:lpstr>
      <vt:lpstr>PowerPoint-Präsentation</vt:lpstr>
      <vt:lpstr>Informations- &amp; Wissensmanagement </vt:lpstr>
      <vt:lpstr>Kommunikation &amp; Vernetzung </vt:lpstr>
      <vt:lpstr>Ausbildungspraxis weiterentwickeln - Lernwelt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cd</dc:creator>
  <cp:lastModifiedBy>Härtel, Michael</cp:lastModifiedBy>
  <cp:revision>324</cp:revision>
  <cp:lastPrinted>2021-11-11T12:23:54Z</cp:lastPrinted>
  <dcterms:created xsi:type="dcterms:W3CDTF">2016-08-23T12:18:43Z</dcterms:created>
  <dcterms:modified xsi:type="dcterms:W3CDTF">2023-05-06T16:46:50Z</dcterms:modified>
</cp:coreProperties>
</file>