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71" r:id="rId3"/>
    <p:sldId id="276" r:id="rId4"/>
    <p:sldId id="282" r:id="rId5"/>
    <p:sldId id="277" r:id="rId6"/>
    <p:sldId id="278" r:id="rId7"/>
    <p:sldId id="279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0" r:id="rId17"/>
    <p:sldId id="283" r:id="rId18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>
      <p:cViewPr varScale="1">
        <p:scale>
          <a:sx n="114" d="100"/>
          <a:sy n="114" d="100"/>
        </p:scale>
        <p:origin x="33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Zahl der XR-Unternehmen in Deutschland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Zahl der Unternehmen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420</c:v>
                </c:pt>
                <c:pt idx="1">
                  <c:v>550</c:v>
                </c:pt>
                <c:pt idx="2">
                  <c:v>1065</c:v>
                </c:pt>
                <c:pt idx="3">
                  <c:v>1353</c:v>
                </c:pt>
                <c:pt idx="4">
                  <c:v>1613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B-4EF0-BF24-DC65FF960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09656"/>
        <c:axId val="275830256"/>
      </c:barChart>
      <c:catAx>
        <c:axId val="19870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830256"/>
        <c:crosses val="autoZero"/>
        <c:auto val="1"/>
        <c:lblAlgn val="ctr"/>
        <c:lblOffset val="100"/>
        <c:noMultiLvlLbl val="0"/>
      </c:catAx>
      <c:valAx>
        <c:axId val="27583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870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4996BE-2909-4C78-9B17-72A0A65F1678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F2997B-87A3-4857-88C0-AF70DD500B54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92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01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94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 err="1"/>
              <a:t>Titelmasterfor-mat</a:t>
            </a:r>
            <a:r>
              <a:rPr lang="de-DE" dirty="0"/>
              <a:t>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1C54C2C-CC15-4599-BF6A-975D9A8CE621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7B552-7AA3-455D-97AC-FC7E775E56C3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09AD954-79D4-4DCB-91D7-92FD97033715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3DD78-E0F4-41D9-A23D-DB541DD0768E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Bildplatzhalter 16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dirty="0"/>
              <a:t>Formatvorlage des Untertitelmasters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5" name="Rechteck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24B45B-FE08-4DFB-ACBF-344482EFB3D9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6CA0A-AA86-45E7-B2C5-6A3CA903ED28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42278-D518-4DBB-8516-576AF37EED71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FB286B-36BC-43C7-97A4-3E5196BC1E89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D3C9C69-F4AC-49F9-A6A9-E2EE273032CB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 err="1"/>
              <a:t>Titelmasterfor-mat</a:t>
            </a:r>
            <a:r>
              <a:rPr lang="de-DE" dirty="0"/>
              <a:t>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5B713EB-64B0-487C-91C4-EEFFD0E50321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3" name="Rechteck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7" name="Rechteck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F1BAD21-3FBE-4763-9AD0-5333F3298BE2}" type="datetime1">
              <a:rPr lang="de-DE" smtClean="0"/>
              <a:t>07.05.2023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ma-webservices.iff.fraunhofer.de/morphi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gsilh.com/image/152185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62505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okumente/pdf/v1.1_Planning_the_Use_of_ARVR_for_VET_WEB.pdf" TargetMode="External"/><Relationship Id="rId2" Type="http://schemas.openxmlformats.org/officeDocument/2006/relationships/hyperlink" Target="https://www.foraus.de/de/themen/immersives-lernen-didaktische-lernszenarien-fuer-den-einsatz-von-vr-und-ar-technologie-153091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de/view-image.php?image=127060&amp;picture=note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image/152185.html" TargetMode="Externa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Klaviertasten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5900" y="2420888"/>
            <a:ext cx="9144000" cy="1579984"/>
          </a:xfrm>
          <a:solidFill>
            <a:schemeClr val="bg2"/>
          </a:solidFill>
        </p:spPr>
        <p:txBody>
          <a:bodyPr rtlCol="0"/>
          <a:lstStyle/>
          <a:p>
            <a:pPr marL="536575"/>
            <a:r>
              <a:rPr lang="en-US" sz="5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music’s over / Turn out the lights?</a:t>
            </a:r>
            <a:endParaRPr lang="de-DE" sz="5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9611" y="4797152"/>
            <a:ext cx="9756577" cy="1944216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Reflexion über die Effekte ausgewählter Augmented und Virtual Reality Projekte 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Prof. Dr. Tina Haase, Fraunhofer-Institut für Fabrikbetrieb und -automatisierung IFF </a:t>
            </a:r>
            <a:br>
              <a:rPr lang="de-DE" sz="1600" dirty="0"/>
            </a:br>
            <a:r>
              <a:rPr lang="de-DE" sz="1600" dirty="0"/>
              <a:t>Thomas Hagenhofer, Zentral-Fachausschuss Berufsbildung Druck und Medien</a:t>
            </a:r>
          </a:p>
          <a:p>
            <a:pPr>
              <a:lnSpc>
                <a:spcPct val="110000"/>
              </a:lnSpc>
            </a:pPr>
            <a:endParaRPr lang="de-DE" dirty="0"/>
          </a:p>
          <a:p>
            <a:pPr>
              <a:lnSpc>
                <a:spcPct val="110000"/>
              </a:lnSpc>
            </a:pPr>
            <a:r>
              <a:rPr lang="de-DE" dirty="0"/>
              <a:t>eQualification 2023, 9.05.23, MS Rheingalaxie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287214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xmlns="" id="{69EF4495-944E-4AD8-B56D-178207049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910775"/>
            <a:ext cx="7704856" cy="4815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2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A687313-897B-4669-BC3A-1EE6BCF8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1" y="1910775"/>
            <a:ext cx="7704856" cy="4815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287214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7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19A5427-A210-4023-89F8-0E78DFFA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1" y="1910774"/>
            <a:ext cx="7704856" cy="4815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287214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1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42180AE-03B3-46BE-A386-CE9CE80E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0" y="1888381"/>
            <a:ext cx="7740685" cy="4837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287214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5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005A79E-D344-47E4-931E-0A04837FF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0" y="1883064"/>
            <a:ext cx="7749192" cy="48432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287214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3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005A79E-D344-47E4-931E-0A04837FF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0" y="1883064"/>
            <a:ext cx="7749192" cy="48432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287214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xmlns="" id="{F313A5B5-D49E-4F32-AD7D-C78E7354598E}"/>
              </a:ext>
            </a:extLst>
          </p:cNvPr>
          <p:cNvGrpSpPr/>
          <p:nvPr/>
        </p:nvGrpSpPr>
        <p:grpSpPr>
          <a:xfrm>
            <a:off x="7430160" y="3933056"/>
            <a:ext cx="3218989" cy="2434282"/>
            <a:chOff x="7030516" y="3757796"/>
            <a:chExt cx="3218989" cy="243428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D561B36F-3088-4EC6-90EB-740743869498}"/>
                </a:ext>
              </a:extLst>
            </p:cNvPr>
            <p:cNvSpPr/>
            <p:nvPr/>
          </p:nvSpPr>
          <p:spPr>
            <a:xfrm>
              <a:off x="7030516" y="3757796"/>
              <a:ext cx="3218989" cy="2434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="" id="{07828879-3F1E-4E4A-BC90-A92B780B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7246540" y="3890901"/>
              <a:ext cx="414270" cy="41378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5EF3FEC2-046B-4601-983A-85D93933C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7246540" y="4316403"/>
              <a:ext cx="414270" cy="41378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EE78C8B7-B57F-4716-94DD-E81CA5E92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7246540" y="4741904"/>
              <a:ext cx="414270" cy="413785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52D9E9AF-A788-423D-9B08-0249236B76A2}"/>
                </a:ext>
              </a:extLst>
            </p:cNvPr>
            <p:cNvSpPr txBox="1"/>
            <p:nvPr/>
          </p:nvSpPr>
          <p:spPr>
            <a:xfrm flipH="1">
              <a:off x="7655749" y="3918385"/>
              <a:ext cx="2195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Zielstellung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25EE3D60-517B-4D82-BB22-95F95CF1A741}"/>
                </a:ext>
              </a:extLst>
            </p:cNvPr>
            <p:cNvSpPr txBox="1"/>
            <p:nvPr/>
          </p:nvSpPr>
          <p:spPr>
            <a:xfrm flipH="1">
              <a:off x="7655749" y="4342572"/>
              <a:ext cx="2195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Vorgehen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2A64867B-5A33-4EB2-A5C3-2791CC97AA70}"/>
                </a:ext>
              </a:extLst>
            </p:cNvPr>
            <p:cNvSpPr txBox="1"/>
            <p:nvPr/>
          </p:nvSpPr>
          <p:spPr>
            <a:xfrm flipH="1">
              <a:off x="7655749" y="4766759"/>
              <a:ext cx="2195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Beobachtung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1E2110C0-28D3-4993-A21F-244CC65E6379}"/>
                </a:ext>
              </a:extLst>
            </p:cNvPr>
            <p:cNvSpPr txBox="1"/>
            <p:nvPr/>
          </p:nvSpPr>
          <p:spPr>
            <a:xfrm flipH="1">
              <a:off x="7655749" y="5190946"/>
              <a:ext cx="2593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Take-Home-Message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xmlns="" id="{58B70DA1-8F54-4D3F-B910-DF3067628337}"/>
                </a:ext>
              </a:extLst>
            </p:cNvPr>
            <p:cNvSpPr txBox="1"/>
            <p:nvPr/>
          </p:nvSpPr>
          <p:spPr>
            <a:xfrm flipH="1">
              <a:off x="7655749" y="5615133"/>
              <a:ext cx="2195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Kontakt</a:t>
              </a: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xmlns="" id="{48BA3B48-E83C-4B35-8137-015AD3E87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7246540" y="5167405"/>
              <a:ext cx="414270" cy="413785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xmlns="" id="{903AE10A-8729-4443-9DB9-B5CFE6D61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7246540" y="5592907"/>
              <a:ext cx="414270" cy="413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Perspektiven:</a:t>
            </a:r>
            <a:br>
              <a:rPr lang="de-DE" dirty="0"/>
            </a:br>
            <a:r>
              <a:rPr lang="de-DE" dirty="0"/>
              <a:t>Von „turn 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lights</a:t>
            </a:r>
            <a:r>
              <a:rPr lang="de-DE" dirty="0"/>
              <a:t>“ zu „light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fire</a:t>
            </a:r>
            <a:r>
              <a:rPr lang="de-DE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2414" y="1905000"/>
            <a:ext cx="6804246" cy="4267200"/>
          </a:xfrm>
        </p:spPr>
        <p:txBody>
          <a:bodyPr/>
          <a:lstStyle/>
          <a:p>
            <a:r>
              <a:rPr lang="de-DE" dirty="0"/>
              <a:t>Die Musik spielt weiter – in zahlreichen Netzwerken:</a:t>
            </a:r>
          </a:p>
          <a:p>
            <a:pPr lvl="1"/>
            <a:r>
              <a:rPr lang="en-US" dirty="0" err="1"/>
              <a:t>Arbeitskreis</a:t>
            </a:r>
            <a:r>
              <a:rPr lang="en-US" dirty="0"/>
              <a:t> VR/AR-Learning</a:t>
            </a:r>
            <a:endParaRPr lang="de-DE" dirty="0"/>
          </a:p>
          <a:p>
            <a:pPr lvl="1"/>
            <a:r>
              <a:rPr lang="en-US" dirty="0"/>
              <a:t>Roundtable Virtual Reality (VR) / Augmented Reality (AR)/ Mixed Reality (MR) / 360-Grad – Corporate Learning</a:t>
            </a:r>
            <a:endParaRPr lang="de-DE" dirty="0"/>
          </a:p>
          <a:p>
            <a:pPr lvl="1"/>
            <a:r>
              <a:rPr lang="en-US" dirty="0" err="1"/>
              <a:t>Zahlreiche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Netzwerke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420AE9E-FED1-4575-B810-5C2EB965D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06580" y="1912987"/>
            <a:ext cx="4144264" cy="41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wünschen allen Kolleginnen und Kollegen: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>
                <a:solidFill>
                  <a:schemeClr val="accent4"/>
                </a:solidFill>
              </a:rPr>
              <a:t>„May </a:t>
            </a:r>
            <a:r>
              <a:rPr lang="de-DE" sz="4800" dirty="0" err="1">
                <a:solidFill>
                  <a:schemeClr val="accent4"/>
                </a:solidFill>
              </a:rPr>
              <a:t>you</a:t>
            </a:r>
            <a:r>
              <a:rPr lang="de-DE" sz="4800" dirty="0">
                <a:solidFill>
                  <a:schemeClr val="accent4"/>
                </a:solidFill>
              </a:rPr>
              <a:t> </a:t>
            </a:r>
            <a:r>
              <a:rPr lang="de-DE" sz="4800" dirty="0" err="1">
                <a:solidFill>
                  <a:schemeClr val="accent4"/>
                </a:solidFill>
              </a:rPr>
              <a:t>stay</a:t>
            </a:r>
            <a:r>
              <a:rPr lang="de-DE" sz="4800" dirty="0">
                <a:solidFill>
                  <a:schemeClr val="accent4"/>
                </a:solidFill>
              </a:rPr>
              <a:t> </a:t>
            </a:r>
            <a:r>
              <a:rPr lang="de-DE" sz="4800" dirty="0" err="1">
                <a:solidFill>
                  <a:schemeClr val="accent4"/>
                </a:solidFill>
              </a:rPr>
              <a:t>forever</a:t>
            </a:r>
            <a:r>
              <a:rPr lang="de-DE" sz="4800" dirty="0">
                <a:solidFill>
                  <a:schemeClr val="accent4"/>
                </a:solidFill>
              </a:rPr>
              <a:t> </a:t>
            </a:r>
            <a:r>
              <a:rPr lang="de-DE" sz="4800" dirty="0" err="1">
                <a:solidFill>
                  <a:schemeClr val="accent4"/>
                </a:solidFill>
              </a:rPr>
              <a:t>young</a:t>
            </a:r>
            <a:r>
              <a:rPr lang="de-DE" sz="4800" dirty="0">
                <a:solidFill>
                  <a:schemeClr val="accent4"/>
                </a:solidFill>
              </a:rPr>
              <a:t>!“</a:t>
            </a:r>
          </a:p>
          <a:p>
            <a:pPr marL="0" indent="0">
              <a:buNone/>
            </a:pPr>
            <a:r>
              <a:rPr lang="de-DE" sz="2800" i="1" dirty="0">
                <a:solidFill>
                  <a:schemeClr val="accent4"/>
                </a:solidFill>
              </a:rPr>
              <a:t>Bob Dylan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Prof. Dr. Tina Haase, tina.haase@iff.fraunhofer.de </a:t>
            </a:r>
          </a:p>
          <a:p>
            <a:pPr marL="0" indent="0">
              <a:buNone/>
            </a:pPr>
            <a:r>
              <a:rPr lang="de-DE" sz="2800" dirty="0"/>
              <a:t>Thomas Hagenhofer, hagenhofer@zfamedien.de</a:t>
            </a:r>
          </a:p>
        </p:txBody>
      </p:sp>
    </p:spTree>
    <p:extLst>
      <p:ext uri="{BB962C8B-B14F-4D97-AF65-F5344CB8AC3E}">
        <p14:creationId xmlns:p14="http://schemas.microsoft.com/office/powerpoint/2010/main" val="9526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Agenda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de-DE" b="1" dirty="0"/>
              <a:t>Ergebnisse und Erkenntnisse</a:t>
            </a:r>
          </a:p>
          <a:p>
            <a:r>
              <a:rPr lang="de-DE" dirty="0"/>
              <a:t>Zukünftiger Transfer</a:t>
            </a:r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Von Forschungsprojekten zu Lernmedien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XR ist zu einem wenig verbreiteten, aber dennoch etablierten Medium in der Bildung geworden.</a:t>
            </a:r>
          </a:p>
          <a:p>
            <a:r>
              <a:rPr lang="de-DE" dirty="0"/>
              <a:t>Projekte haben gezeigt, wo der Einsatz sinnvoll ist und wie er gestaltet werden kann. („Nicht überall ist XR das Mittel der Wahl.“)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MARLA - Masters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Malfunction</a:t>
            </a:r>
            <a:r>
              <a:rPr lang="de-DE" dirty="0"/>
              <a:t> VR-Lernspiel zum Training der Fehlerdiagnosekompetenz von mechanischen, elektrischen und hydraulischen Fehlern in der Offshore-Windkraft</a:t>
            </a:r>
          </a:p>
          <a:p>
            <a:pPr lvl="1"/>
            <a:r>
              <a:rPr lang="de-DE" dirty="0"/>
              <a:t>Learn4Assembly - VR und AR für die Gestaltung lernförderlicher</a:t>
            </a:r>
            <a:br>
              <a:rPr lang="de-DE" dirty="0"/>
            </a:br>
            <a:r>
              <a:rPr lang="de-DE" dirty="0"/>
              <a:t>Assistenzsysteme</a:t>
            </a:r>
          </a:p>
          <a:p>
            <a:pPr lvl="1"/>
            <a:r>
              <a:rPr lang="de-DE" dirty="0" err="1"/>
              <a:t>HandLeVR</a:t>
            </a:r>
            <a:r>
              <a:rPr lang="de-DE" dirty="0"/>
              <a:t> - Handlungsorientiertes Lernen in der VR-Lackierwerkstatt</a:t>
            </a:r>
          </a:p>
          <a:p>
            <a:pPr lvl="1"/>
            <a:r>
              <a:rPr lang="de-DE" dirty="0" err="1"/>
              <a:t>Social</a:t>
            </a:r>
            <a:r>
              <a:rPr lang="de-DE" dirty="0"/>
              <a:t> Augmented/Virtual Learning</a:t>
            </a:r>
          </a:p>
          <a:p>
            <a:pPr lvl="1"/>
            <a:endParaRPr lang="de-DE" dirty="0"/>
          </a:p>
        </p:txBody>
      </p:sp>
      <p:pic>
        <p:nvPicPr>
          <p:cNvPr id="1026" name="Picture 2" descr="handlevr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714" y="5276056"/>
            <a:ext cx="1428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4Assemb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688" y="4844474"/>
            <a:ext cx="1690365" cy="3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ter des Projekts MARLA, das gezeichnete Personen mit VR-Brille zeigt, die an Windrad arbeit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3"/>
          <a:stretch/>
        </p:blipFill>
        <p:spPr bwMode="auto">
          <a:xfrm>
            <a:off x="10185941" y="3367558"/>
            <a:ext cx="10081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ocial-augmented-learning.de/wp-content/uploads/2017/10/SVL_Logo_zweizeilig_RGB-1024x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45" y="5852120"/>
            <a:ext cx="1872208" cy="3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Branchenentwicklung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Beschäftigte in der Branche:</a:t>
            </a:r>
            <a:br>
              <a:rPr lang="de-DE" dirty="0"/>
            </a:br>
            <a:r>
              <a:rPr lang="de-DE" dirty="0"/>
              <a:t>zwischen 12.200 und 12.900</a:t>
            </a:r>
          </a:p>
          <a:p>
            <a:r>
              <a:rPr lang="de-DE" dirty="0"/>
              <a:t>Kumuliertes Brutto-</a:t>
            </a:r>
            <a:br>
              <a:rPr lang="de-DE" dirty="0"/>
            </a:br>
            <a:r>
              <a:rPr lang="de-DE" dirty="0"/>
              <a:t>Umsatzvolumen: zwischen</a:t>
            </a:r>
            <a:br>
              <a:rPr lang="de-DE" dirty="0"/>
            </a:br>
            <a:r>
              <a:rPr lang="de-DE" dirty="0"/>
              <a:t>490 und 550 Millionen</a:t>
            </a:r>
            <a:br>
              <a:rPr lang="de-DE" dirty="0"/>
            </a:br>
            <a:r>
              <a:rPr lang="de-DE" dirty="0"/>
              <a:t>Euro</a:t>
            </a:r>
          </a:p>
          <a:p>
            <a:r>
              <a:rPr lang="de-DE" dirty="0"/>
              <a:t>Durchschnittlich bedienen die Firmen</a:t>
            </a:r>
            <a:br>
              <a:rPr lang="de-DE" dirty="0"/>
            </a:br>
            <a:r>
              <a:rPr lang="de-DE" dirty="0"/>
              <a:t>Kunden(unternehmen) aus fünf</a:t>
            </a:r>
            <a:br>
              <a:rPr lang="de-DE" dirty="0"/>
            </a:br>
            <a:r>
              <a:rPr lang="de-DE" dirty="0"/>
              <a:t>Branchen. </a:t>
            </a:r>
            <a:br>
              <a:rPr lang="de-DE" dirty="0"/>
            </a:br>
            <a:r>
              <a:rPr lang="de-DE" dirty="0"/>
              <a:t>Nur 14 Prozent konzentrieren sich</a:t>
            </a:r>
            <a:br>
              <a:rPr lang="de-DE" dirty="0"/>
            </a:br>
            <a:r>
              <a:rPr lang="de-DE" dirty="0"/>
              <a:t> auf eine einzelne Branche.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42840"/>
              </p:ext>
            </p:extLst>
          </p:nvPr>
        </p:nvGraphicFramePr>
        <p:xfrm>
          <a:off x="6422751" y="1715452"/>
          <a:ext cx="5648325" cy="464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2751" y="6443989"/>
            <a:ext cx="4943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Nach XR Studie Deutschland 2022, Zahlen in 2017 und 2019 sind geschätzt</a:t>
            </a:r>
          </a:p>
        </p:txBody>
      </p:sp>
    </p:spTree>
    <p:extLst>
      <p:ext uri="{BB962C8B-B14F-4D97-AF65-F5344CB8AC3E}">
        <p14:creationId xmlns:p14="http://schemas.microsoft.com/office/powerpoint/2010/main" val="4003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Projekte sind didaktisch ausgewertet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Geclusterte</a:t>
            </a:r>
            <a:r>
              <a:rPr lang="de-DE" dirty="0"/>
              <a:t> und beschriebene Lehr-/Lernszenarien</a:t>
            </a:r>
          </a:p>
          <a:p>
            <a:r>
              <a:rPr lang="de-DE" dirty="0"/>
              <a:t>Checkliste für den Einsatz von AR-/VR-Einsatz in der beruflichen Aus- und Weiterbildung</a:t>
            </a:r>
          </a:p>
          <a:p>
            <a:r>
              <a:rPr lang="de-DE" dirty="0"/>
              <a:t>Aufbereiteter COPLAR-Leitfaden unter: </a:t>
            </a:r>
            <a:r>
              <a:rPr lang="de-DE" u="sng" dirty="0">
                <a:hlinkClick r:id="rId2"/>
              </a:rPr>
              <a:t>https://www.foraus.de/de/themen/immersives-lernen-didaktische-lernszenarien-fuer-den-einsatz-von-vr-und-ar-technologie-153091.php</a:t>
            </a:r>
            <a:endParaRPr lang="de-DE" dirty="0"/>
          </a:p>
          <a:p>
            <a:r>
              <a:rPr lang="de-DE" dirty="0"/>
              <a:t>Auch in Englischer Version: </a:t>
            </a:r>
            <a:r>
              <a:rPr lang="de-DE" u="sng" dirty="0">
                <a:hlinkClick r:id="rId3"/>
              </a:rPr>
              <a:t>https://www.bibb.de/dokumente/pdf/v1.1_Planning_the_Use_of_ARVR_for_VET_WEB.pdf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Quereinstieg zum dualen Ausbildungsberuf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Branche ist derzeit geprägt von Hochschulabsolvent*innen und Quereinsteiger*innen</a:t>
            </a:r>
          </a:p>
          <a:p>
            <a:r>
              <a:rPr lang="de-DE" dirty="0"/>
              <a:t>Immersive Medien sind selbst Teil der geregelten Berufsbildung geworden. Auch die Forschungsprojekte waren Impulsgeber.</a:t>
            </a:r>
          </a:p>
          <a:p>
            <a:r>
              <a:rPr lang="de-DE" dirty="0"/>
              <a:t>Neuer Ausbildungsberuf Gestalter/-in für immersive Medien ab August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52" y="4070217"/>
            <a:ext cx="3378752" cy="210621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35705"/>
            <a:ext cx="9217024" cy="57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Agenda</a:t>
            </a:r>
          </a:p>
        </p:txBody>
      </p:sp>
      <p:sp>
        <p:nvSpPr>
          <p:cNvPr id="4" name="Inhaltsplatzhalter 13">
            <a:extLst>
              <a:ext uri="{FF2B5EF4-FFF2-40B4-BE49-F238E27FC236}">
                <a16:creationId xmlns:a16="http://schemas.microsoft.com/office/drawing/2014/main" xmlns="" id="{F9E892A0-384B-43EE-9EBA-678E60030BF2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Ergebnisse und Erkenntnisse</a:t>
            </a:r>
          </a:p>
          <a:p>
            <a:r>
              <a:rPr lang="de-DE" b="1" dirty="0"/>
              <a:t>Zukünftiger Transfer</a:t>
            </a:r>
          </a:p>
        </p:txBody>
      </p:sp>
    </p:spTree>
    <p:extLst>
      <p:ext uri="{BB962C8B-B14F-4D97-AF65-F5344CB8AC3E}">
        <p14:creationId xmlns:p14="http://schemas.microsoft.com/office/powerpoint/2010/main" val="4277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BA69F40F-CFDA-4C8A-9665-B13068911162}"/>
              </a:ext>
            </a:extLst>
          </p:cNvPr>
          <p:cNvSpPr txBox="1"/>
          <p:nvPr/>
        </p:nvSpPr>
        <p:spPr>
          <a:xfrm>
            <a:off x="2386000" y="32129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Wie kann der Ergebnistransfer in die Praxis gelingen und dort wirksam werden?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4377677-A369-4D2E-AA79-E95CA3D99BC4}"/>
              </a:ext>
            </a:extLst>
          </p:cNvPr>
          <p:cNvSpPr txBox="1"/>
          <p:nvPr/>
        </p:nvSpPr>
        <p:spPr>
          <a:xfrm rot="20832767">
            <a:off x="1376133" y="2843644"/>
            <a:ext cx="8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9CFAE90-33C2-4DDD-80AF-3D2FD7B71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62564" y="4128237"/>
            <a:ext cx="3686794" cy="13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8754B4-7F9C-4817-86AF-3028506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BA69F40F-CFDA-4C8A-9665-B13068911162}"/>
              </a:ext>
            </a:extLst>
          </p:cNvPr>
          <p:cNvSpPr txBox="1"/>
          <p:nvPr/>
        </p:nvSpPr>
        <p:spPr>
          <a:xfrm>
            <a:off x="3160086" y="2390950"/>
            <a:ext cx="586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Interaktives Beratungssystem zum Lernen mit </a:t>
            </a:r>
            <a:r>
              <a:rPr lang="de-DE" sz="2400" dirty="0" err="1"/>
              <a:t>Augmented</a:t>
            </a:r>
            <a:r>
              <a:rPr lang="de-DE" sz="2400" dirty="0"/>
              <a:t> Reality / </a:t>
            </a:r>
            <a:br>
              <a:rPr lang="de-DE" sz="2400" dirty="0"/>
            </a:br>
            <a:r>
              <a:rPr lang="de-DE" sz="2400" dirty="0"/>
              <a:t>Virtual Reality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BC4B906-944D-4C69-8B8F-A466210E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13" y="2193190"/>
            <a:ext cx="1432173" cy="15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5931BB31-85A7-43D8-B145-680078A01656}"/>
              </a:ext>
            </a:extLst>
          </p:cNvPr>
          <p:cNvSpPr txBox="1"/>
          <p:nvPr/>
        </p:nvSpPr>
        <p:spPr>
          <a:xfrm>
            <a:off x="4150196" y="3762436"/>
            <a:ext cx="512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anschlussfähig – „aus der Praxis für die Praxis“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730F159-180E-4CED-B209-01D08C5CA8DE}"/>
              </a:ext>
            </a:extLst>
          </p:cNvPr>
          <p:cNvSpPr txBox="1"/>
          <p:nvPr/>
        </p:nvSpPr>
        <p:spPr>
          <a:xfrm>
            <a:off x="4152237" y="4332766"/>
            <a:ext cx="378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professionell – Redaktionsprozess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7C648FC3-A9A8-47C0-8EE7-9DA9E9629D5B}"/>
              </a:ext>
            </a:extLst>
          </p:cNvPr>
          <p:cNvGrpSpPr/>
          <p:nvPr/>
        </p:nvGrpSpPr>
        <p:grpSpPr>
          <a:xfrm>
            <a:off x="3574132" y="3744017"/>
            <a:ext cx="415041" cy="1572865"/>
            <a:chOff x="3574132" y="3744017"/>
            <a:chExt cx="415041" cy="157286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xmlns="" id="{94607456-E87A-46B9-984F-FD14F626F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574132" y="3744017"/>
              <a:ext cx="414270" cy="413785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xmlns="" id="{C216CA75-E694-4581-9827-0A0009EF6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574132" y="4310540"/>
              <a:ext cx="414270" cy="41378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06F193AE-2F98-4F14-8E3E-880C23D02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574903" y="4903097"/>
              <a:ext cx="414270" cy="413785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C9372B17-7F48-4655-BF61-CAB17DCF4020}"/>
              </a:ext>
            </a:extLst>
          </p:cNvPr>
          <p:cNvSpPr txBox="1"/>
          <p:nvPr/>
        </p:nvSpPr>
        <p:spPr>
          <a:xfrm>
            <a:off x="4153008" y="4925323"/>
            <a:ext cx="27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zugänglich – webbasiert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320C1504-04D0-4FFD-8068-76CEB8B12832}"/>
              </a:ext>
            </a:extLst>
          </p:cNvPr>
          <p:cNvSpPr/>
          <p:nvPr/>
        </p:nvSpPr>
        <p:spPr>
          <a:xfrm>
            <a:off x="2240223" y="6554588"/>
            <a:ext cx="73565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Fraunhofer IFF | Zentral-Fachausschuss Berufsbildung Druck und Medien | Universität Duisburg-Essen, </a:t>
            </a:r>
            <a:r>
              <a:rPr lang="de-DE" sz="1000" dirty="0" err="1"/>
              <a:t>LearningLab</a:t>
            </a:r>
            <a:endParaRPr lang="de-DE" sz="10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574EFF2-7DE6-4E70-B8EE-0F3DF1D6A566}"/>
              </a:ext>
            </a:extLst>
          </p:cNvPr>
          <p:cNvSpPr/>
          <p:nvPr/>
        </p:nvSpPr>
        <p:spPr>
          <a:xfrm>
            <a:off x="1341884" y="360437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20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Kurven 16: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50_TF02801094.potx" id="{BDD5C7EC-B37E-49BA-B1E5-55AEEF98BD6A}" vid="{018DD996-F7C8-497F-A843-7D211517A1B9}"/>
    </a:ext>
  </a:extLst>
</a:theme>
</file>

<file path=ppt/theme/theme2.xml><?xml version="1.0" encoding="utf-8"?>
<a:theme xmlns:a="http://schemas.openxmlformats.org/drawingml/2006/main" name="Office-Design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Schwingen der Musik-Präsentation (Breitbild)</Template>
  <TotalTime>0</TotalTime>
  <Words>361</Words>
  <Application>Microsoft Office PowerPoint</Application>
  <PresentationFormat>Benutzerdefiniert</PresentationFormat>
  <Paragraphs>71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Euphemia</vt:lpstr>
      <vt:lpstr>Trebuchet MS</vt:lpstr>
      <vt:lpstr>Kurven 16:9</vt:lpstr>
      <vt:lpstr>When the music’s over / Turn out the lights?</vt:lpstr>
      <vt:lpstr>Agenda</vt:lpstr>
      <vt:lpstr>Von Forschungsprojekten zu Lernmedien</vt:lpstr>
      <vt:lpstr>Branchenentwicklung</vt:lpstr>
      <vt:lpstr>Projekte sind didaktisch ausgewertet</vt:lpstr>
      <vt:lpstr>Vom Quereinstieg zum dualen Ausbildungsberuf</vt:lpstr>
      <vt:lpstr>Agenda</vt:lpstr>
      <vt:lpstr>Transfer</vt:lpstr>
      <vt:lpstr>Transfer</vt:lpstr>
      <vt:lpstr>Transfer</vt:lpstr>
      <vt:lpstr>Transfer</vt:lpstr>
      <vt:lpstr>Transfer</vt:lpstr>
      <vt:lpstr>Transfer</vt:lpstr>
      <vt:lpstr>Transfer</vt:lpstr>
      <vt:lpstr>Transfer</vt:lpstr>
      <vt:lpstr>Perspektiven: Von „turn out the lights“ zu „light my fire“</vt:lpstr>
      <vt:lpstr>Wir wünschen allen Kolleginnen und Kollegen: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music’s over / Turn out the lights?</dc:title>
  <dc:creator>Thomas Hagenhofer</dc:creator>
  <cp:lastModifiedBy>Thomas Hagenhofer</cp:lastModifiedBy>
  <cp:revision>33</cp:revision>
  <dcterms:created xsi:type="dcterms:W3CDTF">2023-04-13T11:52:34Z</dcterms:created>
  <dcterms:modified xsi:type="dcterms:W3CDTF">2023-05-07T14:21:35Z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